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6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53"/>
  </p:notesMasterIdLst>
  <p:handoutMasterIdLst>
    <p:handoutMasterId r:id="rId54"/>
  </p:handoutMasterIdLst>
  <p:sldIdLst>
    <p:sldId id="256" r:id="rId2"/>
    <p:sldId id="274" r:id="rId3"/>
    <p:sldId id="271" r:id="rId4"/>
    <p:sldId id="309" r:id="rId5"/>
    <p:sldId id="609" r:id="rId6"/>
    <p:sldId id="258" r:id="rId7"/>
    <p:sldId id="449" r:id="rId8"/>
    <p:sldId id="470" r:id="rId9"/>
    <p:sldId id="419" r:id="rId10"/>
    <p:sldId id="468" r:id="rId11"/>
    <p:sldId id="410" r:id="rId12"/>
    <p:sldId id="409" r:id="rId13"/>
    <p:sldId id="422" r:id="rId14"/>
    <p:sldId id="471" r:id="rId15"/>
    <p:sldId id="472" r:id="rId16"/>
    <p:sldId id="473" r:id="rId17"/>
    <p:sldId id="474" r:id="rId18"/>
    <p:sldId id="411" r:id="rId19"/>
    <p:sldId id="421" r:id="rId20"/>
    <p:sldId id="432" r:id="rId21"/>
    <p:sldId id="491" r:id="rId22"/>
    <p:sldId id="381" r:id="rId23"/>
    <p:sldId id="387" r:id="rId24"/>
    <p:sldId id="476" r:id="rId25"/>
    <p:sldId id="603" r:id="rId26"/>
    <p:sldId id="601" r:id="rId27"/>
    <p:sldId id="477" r:id="rId28"/>
    <p:sldId id="478" r:id="rId29"/>
    <p:sldId id="388" r:id="rId30"/>
    <p:sldId id="389" r:id="rId31"/>
    <p:sldId id="390" r:id="rId32"/>
    <p:sldId id="454" r:id="rId33"/>
    <p:sldId id="455" r:id="rId34"/>
    <p:sldId id="391" r:id="rId35"/>
    <p:sldId id="479" r:id="rId36"/>
    <p:sldId id="392" r:id="rId37"/>
    <p:sldId id="393" r:id="rId38"/>
    <p:sldId id="394" r:id="rId39"/>
    <p:sldId id="456" r:id="rId40"/>
    <p:sldId id="453" r:id="rId41"/>
    <p:sldId id="483" r:id="rId42"/>
    <p:sldId id="395" r:id="rId43"/>
    <p:sldId id="457" r:id="rId44"/>
    <p:sldId id="487" r:id="rId45"/>
    <p:sldId id="488" r:id="rId46"/>
    <p:sldId id="452" r:id="rId47"/>
    <p:sldId id="458" r:id="rId48"/>
    <p:sldId id="459" r:id="rId49"/>
    <p:sldId id="460" r:id="rId50"/>
    <p:sldId id="267" r:id="rId51"/>
    <p:sldId id="263" r:id="rId52"/>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F3F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106" d="100"/>
          <a:sy n="106" d="100"/>
        </p:scale>
        <p:origin x="792" y="11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97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7.png"/><Relationship Id="rId7" Type="http://schemas.openxmlformats.org/officeDocument/2006/relationships/image" Target="../media/image3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4.svg"/></Relationships>
</file>

<file path=ppt/diagrams/_rels/data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ata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82.svg"/></Relationships>
</file>

<file path=ppt/diagrams/_rels/data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86.svg"/></Relationships>
</file>

<file path=ppt/diagrams/_rels/data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ata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60.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image" Target="../media/image440.png"/><Relationship Id="rId1" Type="http://schemas.openxmlformats.org/officeDocument/2006/relationships/image" Target="../media/image430.png"/><Relationship Id="rId6" Type="http://schemas.openxmlformats.org/officeDocument/2006/relationships/image" Target="../media/image34.svg"/><Relationship Id="rId5" Type="http://schemas.openxmlformats.org/officeDocument/2006/relationships/image" Target="../media/image370.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410.png"/></Relationships>
</file>

<file path=ppt/diagrams/_rels/data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56.svg"/></Relationships>
</file>

<file path=ppt/diagrams/_rels/data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1.png"/><Relationship Id="rId7" Type="http://schemas.openxmlformats.org/officeDocument/2006/relationships/image" Target="../media/image3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7.png"/><Relationship Id="rId7" Type="http://schemas.openxmlformats.org/officeDocument/2006/relationships/image" Target="../media/image3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74.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8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86.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5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1.png"/><Relationship Id="rId7" Type="http://schemas.openxmlformats.org/officeDocument/2006/relationships/image" Target="../media/image3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D470B-0C4F-425D-A2EC-F7E00C6F5ED5}"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EA7FAFA2-1163-4757-876B-A8024C7149D8}">
      <dgm:prSet/>
      <dgm:spPr/>
      <dgm:t>
        <a:bodyPr/>
        <a:lstStyle/>
        <a:p>
          <a:pPr>
            <a:lnSpc>
              <a:spcPct val="100000"/>
            </a:lnSpc>
            <a:defRPr cap="all"/>
          </a:pPr>
          <a:r>
            <a:rPr lang="es-ES" dirty="0"/>
            <a:t>METODOLOGÍA BOX-JENKINS</a:t>
          </a:r>
          <a:endParaRPr lang="en-US" dirty="0"/>
        </a:p>
      </dgm:t>
    </dgm:pt>
    <dgm:pt modelId="{FB63A8EE-C5ED-4BFE-84EF-46627058BA25}" type="parTrans" cxnId="{780E89AE-3D5D-4295-B4FC-3245790F28B5}">
      <dgm:prSet/>
      <dgm:spPr/>
      <dgm:t>
        <a:bodyPr/>
        <a:lstStyle/>
        <a:p>
          <a:endParaRPr lang="en-US"/>
        </a:p>
      </dgm:t>
    </dgm:pt>
    <dgm:pt modelId="{D44571B8-2C0B-4A70-8FC5-956ADAF23B6B}" type="sibTrans" cxnId="{780E89AE-3D5D-4295-B4FC-3245790F28B5}">
      <dgm:prSet/>
      <dgm:spPr/>
      <dgm:t>
        <a:bodyPr/>
        <a:lstStyle/>
        <a:p>
          <a:endParaRPr lang="en-US"/>
        </a:p>
      </dgm:t>
    </dgm:pt>
    <dgm:pt modelId="{75DD6EA4-B97E-44BF-B515-BBF5A57C99B3}">
      <dgm:prSet/>
      <dgm:spPr/>
      <dgm:t>
        <a:bodyPr/>
        <a:lstStyle/>
        <a:p>
          <a:pPr>
            <a:lnSpc>
              <a:spcPct val="100000"/>
            </a:lnSpc>
            <a:defRPr cap="all"/>
          </a:pPr>
          <a:r>
            <a:rPr lang="es-ES" dirty="0"/>
            <a:t>modelos ESTOCÁSTICOS</a:t>
          </a:r>
          <a:endParaRPr lang="en-US" dirty="0"/>
        </a:p>
      </dgm:t>
    </dgm:pt>
    <dgm:pt modelId="{65C4AE39-59A4-4738-8C23-BF1B23616749}" type="parTrans" cxnId="{038EB467-710C-484A-AAA5-AB781C6DEA1D}">
      <dgm:prSet/>
      <dgm:spPr/>
      <dgm:t>
        <a:bodyPr/>
        <a:lstStyle/>
        <a:p>
          <a:endParaRPr lang="en-US"/>
        </a:p>
      </dgm:t>
    </dgm:pt>
    <dgm:pt modelId="{55F61A69-9AD3-41C8-A655-863D2DC8F5CF}" type="sibTrans" cxnId="{038EB467-710C-484A-AAA5-AB781C6DEA1D}">
      <dgm:prSet/>
      <dgm:spPr/>
      <dgm:t>
        <a:bodyPr/>
        <a:lstStyle/>
        <a:p>
          <a:endParaRPr lang="en-US"/>
        </a:p>
      </dgm:t>
    </dgm:pt>
    <dgm:pt modelId="{548C85EA-A9F8-43AE-BC9D-85019C8B3FD2}">
      <dgm:prSet/>
      <dgm:spPr/>
      <dgm:t>
        <a:bodyPr/>
        <a:lstStyle/>
        <a:p>
          <a:pPr>
            <a:lnSpc>
              <a:spcPct val="100000"/>
            </a:lnSpc>
            <a:defRPr cap="all"/>
          </a:pPr>
          <a:r>
            <a:rPr lang="es-ES" dirty="0"/>
            <a:t>ESTACIONARIEDAD</a:t>
          </a:r>
          <a:endParaRPr lang="en-US" dirty="0"/>
        </a:p>
      </dgm:t>
    </dgm:pt>
    <dgm:pt modelId="{EC27FC12-29B2-40B2-BA9E-DB035553B70B}" type="parTrans" cxnId="{7AC3140A-8637-4465-AEF6-0C260D12BFD5}">
      <dgm:prSet/>
      <dgm:spPr/>
      <dgm:t>
        <a:bodyPr/>
        <a:lstStyle/>
        <a:p>
          <a:endParaRPr lang="en-US"/>
        </a:p>
      </dgm:t>
    </dgm:pt>
    <dgm:pt modelId="{FE59ABF9-79A6-44EF-B7ED-7EBC9C1AE41E}" type="sibTrans" cxnId="{7AC3140A-8637-4465-AEF6-0C260D12BFD5}">
      <dgm:prSet/>
      <dgm:spPr/>
      <dgm:t>
        <a:bodyPr/>
        <a:lstStyle/>
        <a:p>
          <a:endParaRPr lang="en-US"/>
        </a:p>
      </dgm:t>
    </dgm:pt>
    <dgm:pt modelId="{84A4494B-40F0-4685-BDD4-421C1C952662}" type="pres">
      <dgm:prSet presAssocID="{317D470B-0C4F-425D-A2EC-F7E00C6F5ED5}" presName="root" presStyleCnt="0">
        <dgm:presLayoutVars>
          <dgm:dir val="rev"/>
          <dgm:resizeHandles val="exact"/>
        </dgm:presLayoutVars>
      </dgm:prSet>
      <dgm:spPr/>
    </dgm:pt>
    <dgm:pt modelId="{2F2F343C-A057-45C5-9E1C-63EB40013572}" type="pres">
      <dgm:prSet presAssocID="{75DD6EA4-B97E-44BF-B515-BBF5A57C99B3}" presName="compNode" presStyleCnt="0"/>
      <dgm:spPr/>
    </dgm:pt>
    <dgm:pt modelId="{68671F4D-C157-419F-996B-F52BE96FF32F}" type="pres">
      <dgm:prSet presAssocID="{75DD6EA4-B97E-44BF-B515-BBF5A57C99B3}" presName="iconBgRect" presStyleLbl="bgShp" presStyleIdx="0" presStyleCnt="3"/>
      <dgm:spPr>
        <a:solidFill>
          <a:schemeClr val="accent5"/>
        </a:solidFill>
      </dgm:spPr>
    </dgm:pt>
    <dgm:pt modelId="{A7FB46B6-BFC6-4823-9628-FFF494D97CE9}" type="pres">
      <dgm:prSet presAssocID="{75DD6EA4-B97E-44BF-B515-BBF5A57C99B3}" presName="iconRect" presStyleLbl="node1" presStyleIdx="0" presStyleCnt="3" custLinFactNeighborY="-809"/>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do con relleno sólido"/>
        </a:ext>
      </dgm:extLst>
    </dgm:pt>
    <dgm:pt modelId="{40CDCD6D-8177-4B41-87F7-320AD368E14D}" type="pres">
      <dgm:prSet presAssocID="{75DD6EA4-B97E-44BF-B515-BBF5A57C99B3}" presName="spaceRect" presStyleCnt="0"/>
      <dgm:spPr/>
    </dgm:pt>
    <dgm:pt modelId="{83E77CCA-CC9D-45C7-993E-A66481869B53}" type="pres">
      <dgm:prSet presAssocID="{75DD6EA4-B97E-44BF-B515-BBF5A57C99B3}" presName="textRect" presStyleLbl="revTx" presStyleIdx="0" presStyleCnt="3">
        <dgm:presLayoutVars>
          <dgm:chMax val="1"/>
          <dgm:chPref val="1"/>
        </dgm:presLayoutVars>
      </dgm:prSet>
      <dgm:spPr/>
    </dgm:pt>
    <dgm:pt modelId="{1110820A-40D1-4E9D-B1E9-082C9A9FEC0C}" type="pres">
      <dgm:prSet presAssocID="{55F61A69-9AD3-41C8-A655-863D2DC8F5CF}" presName="sibTrans" presStyleCnt="0"/>
      <dgm:spPr/>
    </dgm:pt>
    <dgm:pt modelId="{19489FF7-37E8-49CA-93C6-2290363B2456}" type="pres">
      <dgm:prSet presAssocID="{548C85EA-A9F8-43AE-BC9D-85019C8B3FD2}" presName="compNode" presStyleCnt="0"/>
      <dgm:spPr/>
    </dgm:pt>
    <dgm:pt modelId="{01096F5E-044A-4CEE-B70D-2DE7F09B4D3D}" type="pres">
      <dgm:prSet presAssocID="{548C85EA-A9F8-43AE-BC9D-85019C8B3FD2}" presName="iconBgRect" presStyleLbl="bgShp" presStyleIdx="1" presStyleCnt="3"/>
      <dgm:spPr>
        <a:solidFill>
          <a:schemeClr val="accent3"/>
        </a:solidFill>
      </dgm:spPr>
    </dgm:pt>
    <dgm:pt modelId="{1DB30337-8AC8-4809-BDD4-77DC0B7BE4AD}" type="pres">
      <dgm:prSet presAssocID="{548C85EA-A9F8-43AE-BC9D-85019C8B3FD2}"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ilueta de Buda con relleno sólido"/>
        </a:ext>
      </dgm:extLst>
    </dgm:pt>
    <dgm:pt modelId="{685C1B30-E22C-4D58-B104-3016DADF5A62}" type="pres">
      <dgm:prSet presAssocID="{548C85EA-A9F8-43AE-BC9D-85019C8B3FD2}" presName="spaceRect" presStyleCnt="0"/>
      <dgm:spPr/>
    </dgm:pt>
    <dgm:pt modelId="{E40F3C40-E222-450B-8E7E-4346F595263E}" type="pres">
      <dgm:prSet presAssocID="{548C85EA-A9F8-43AE-BC9D-85019C8B3FD2}" presName="textRect" presStyleLbl="revTx" presStyleIdx="1" presStyleCnt="3">
        <dgm:presLayoutVars>
          <dgm:chMax val="1"/>
          <dgm:chPref val="1"/>
        </dgm:presLayoutVars>
      </dgm:prSet>
      <dgm:spPr/>
    </dgm:pt>
    <dgm:pt modelId="{D4C71AAC-A3E8-4F2D-B720-1C9D6414B567}" type="pres">
      <dgm:prSet presAssocID="{FE59ABF9-79A6-44EF-B7ED-7EBC9C1AE41E}" presName="sibTrans" presStyleCnt="0"/>
      <dgm:spPr/>
    </dgm:pt>
    <dgm:pt modelId="{BFB27394-441F-4EC2-B66B-FA4D1FC2B63D}" type="pres">
      <dgm:prSet presAssocID="{EA7FAFA2-1163-4757-876B-A8024C7149D8}" presName="compNode" presStyleCnt="0"/>
      <dgm:spPr/>
    </dgm:pt>
    <dgm:pt modelId="{E9A16BDE-31F1-482D-92C9-D19CC50102D8}" type="pres">
      <dgm:prSet presAssocID="{EA7FAFA2-1163-4757-876B-A8024C7149D8}" presName="iconBgRect" presStyleLbl="bgShp" presStyleIdx="2" presStyleCnt="3"/>
      <dgm:spPr>
        <a:solidFill>
          <a:schemeClr val="accent4"/>
        </a:solidFill>
      </dgm:spPr>
    </dgm:pt>
    <dgm:pt modelId="{0E40E763-4EA6-4E25-AECE-768F8B612E06}" type="pres">
      <dgm:prSet presAssocID="{EA7FAFA2-1163-4757-876B-A8024C7149D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írculos con flechas con relleno sólido"/>
        </a:ext>
      </dgm:extLst>
    </dgm:pt>
    <dgm:pt modelId="{8E1AC0BC-8A18-4576-A29D-B50FCF14BC5D}" type="pres">
      <dgm:prSet presAssocID="{EA7FAFA2-1163-4757-876B-A8024C7149D8}" presName="spaceRect" presStyleCnt="0"/>
      <dgm:spPr/>
    </dgm:pt>
    <dgm:pt modelId="{CFFE620F-5D14-4D9A-AB20-854806BAB185}" type="pres">
      <dgm:prSet presAssocID="{EA7FAFA2-1163-4757-876B-A8024C7149D8}" presName="textRect" presStyleLbl="revTx" presStyleIdx="2" presStyleCnt="3">
        <dgm:presLayoutVars>
          <dgm:chMax val="1"/>
          <dgm:chPref val="1"/>
        </dgm:presLayoutVars>
      </dgm:prSet>
      <dgm:spPr/>
    </dgm:pt>
  </dgm:ptLst>
  <dgm:cxnLst>
    <dgm:cxn modelId="{7AC3140A-8637-4465-AEF6-0C260D12BFD5}" srcId="{317D470B-0C4F-425D-A2EC-F7E00C6F5ED5}" destId="{548C85EA-A9F8-43AE-BC9D-85019C8B3FD2}" srcOrd="1" destOrd="0" parTransId="{EC27FC12-29B2-40B2-BA9E-DB035553B70B}" sibTransId="{FE59ABF9-79A6-44EF-B7ED-7EBC9C1AE41E}"/>
    <dgm:cxn modelId="{7E180714-9747-4C5F-9B18-3A72E378275E}" type="presOf" srcId="{75DD6EA4-B97E-44BF-B515-BBF5A57C99B3}" destId="{83E77CCA-CC9D-45C7-993E-A66481869B53}" srcOrd="0" destOrd="0" presId="urn:microsoft.com/office/officeart/2018/5/layout/IconCircleLabelList"/>
    <dgm:cxn modelId="{8CD6D963-1E91-4EEC-94D8-5583C59D2252}" type="presOf" srcId="{548C85EA-A9F8-43AE-BC9D-85019C8B3FD2}" destId="{E40F3C40-E222-450B-8E7E-4346F595263E}" srcOrd="0" destOrd="0" presId="urn:microsoft.com/office/officeart/2018/5/layout/IconCircleLabelList"/>
    <dgm:cxn modelId="{E1C58C67-1597-4119-BBAB-3F74B538658B}" type="presOf" srcId="{EA7FAFA2-1163-4757-876B-A8024C7149D8}" destId="{CFFE620F-5D14-4D9A-AB20-854806BAB185}" srcOrd="0" destOrd="0" presId="urn:microsoft.com/office/officeart/2018/5/layout/IconCircleLabelList"/>
    <dgm:cxn modelId="{038EB467-710C-484A-AAA5-AB781C6DEA1D}" srcId="{317D470B-0C4F-425D-A2EC-F7E00C6F5ED5}" destId="{75DD6EA4-B97E-44BF-B515-BBF5A57C99B3}" srcOrd="0" destOrd="0" parTransId="{65C4AE39-59A4-4738-8C23-BF1B23616749}" sibTransId="{55F61A69-9AD3-41C8-A655-863D2DC8F5CF}"/>
    <dgm:cxn modelId="{780E89AE-3D5D-4295-B4FC-3245790F28B5}" srcId="{317D470B-0C4F-425D-A2EC-F7E00C6F5ED5}" destId="{EA7FAFA2-1163-4757-876B-A8024C7149D8}" srcOrd="2" destOrd="0" parTransId="{FB63A8EE-C5ED-4BFE-84EF-46627058BA25}" sibTransId="{D44571B8-2C0B-4A70-8FC5-956ADAF23B6B}"/>
    <dgm:cxn modelId="{296464DC-1639-499A-8EEB-70C46D70FE58}" type="presOf" srcId="{317D470B-0C4F-425D-A2EC-F7E00C6F5ED5}" destId="{84A4494B-40F0-4685-BDD4-421C1C952662}" srcOrd="0" destOrd="0" presId="urn:microsoft.com/office/officeart/2018/5/layout/IconCircleLabelList"/>
    <dgm:cxn modelId="{D66676B1-ED21-4126-89EC-FF4710C16654}" type="presParOf" srcId="{84A4494B-40F0-4685-BDD4-421C1C952662}" destId="{2F2F343C-A057-45C5-9E1C-63EB40013572}" srcOrd="0" destOrd="0" presId="urn:microsoft.com/office/officeart/2018/5/layout/IconCircleLabelList"/>
    <dgm:cxn modelId="{6CE9C630-5172-4821-BA8E-D158D275C21C}" type="presParOf" srcId="{2F2F343C-A057-45C5-9E1C-63EB40013572}" destId="{68671F4D-C157-419F-996B-F52BE96FF32F}" srcOrd="0" destOrd="0" presId="urn:microsoft.com/office/officeart/2018/5/layout/IconCircleLabelList"/>
    <dgm:cxn modelId="{7035EB86-3F1F-462A-8F29-169FC99A981B}" type="presParOf" srcId="{2F2F343C-A057-45C5-9E1C-63EB40013572}" destId="{A7FB46B6-BFC6-4823-9628-FFF494D97CE9}" srcOrd="1" destOrd="0" presId="urn:microsoft.com/office/officeart/2018/5/layout/IconCircleLabelList"/>
    <dgm:cxn modelId="{921024DE-441B-4FA1-B441-35751A3AF22A}" type="presParOf" srcId="{2F2F343C-A057-45C5-9E1C-63EB40013572}" destId="{40CDCD6D-8177-4B41-87F7-320AD368E14D}" srcOrd="2" destOrd="0" presId="urn:microsoft.com/office/officeart/2018/5/layout/IconCircleLabelList"/>
    <dgm:cxn modelId="{DED4FA5A-1D54-4905-A797-9FBA2A12B9E8}" type="presParOf" srcId="{2F2F343C-A057-45C5-9E1C-63EB40013572}" destId="{83E77CCA-CC9D-45C7-993E-A66481869B53}" srcOrd="3" destOrd="0" presId="urn:microsoft.com/office/officeart/2018/5/layout/IconCircleLabelList"/>
    <dgm:cxn modelId="{806FF73A-2361-456C-A2D2-2CE384A51A5A}" type="presParOf" srcId="{84A4494B-40F0-4685-BDD4-421C1C952662}" destId="{1110820A-40D1-4E9D-B1E9-082C9A9FEC0C}" srcOrd="1" destOrd="0" presId="urn:microsoft.com/office/officeart/2018/5/layout/IconCircleLabelList"/>
    <dgm:cxn modelId="{1FEFDE16-D588-4EF7-BA59-D289DADA7C9D}" type="presParOf" srcId="{84A4494B-40F0-4685-BDD4-421C1C952662}" destId="{19489FF7-37E8-49CA-93C6-2290363B2456}" srcOrd="2" destOrd="0" presId="urn:microsoft.com/office/officeart/2018/5/layout/IconCircleLabelList"/>
    <dgm:cxn modelId="{6EBB8C07-9EAC-4AAB-8CEF-6267F00AF6F0}" type="presParOf" srcId="{19489FF7-37E8-49CA-93C6-2290363B2456}" destId="{01096F5E-044A-4CEE-B70D-2DE7F09B4D3D}" srcOrd="0" destOrd="0" presId="urn:microsoft.com/office/officeart/2018/5/layout/IconCircleLabelList"/>
    <dgm:cxn modelId="{DE9B08F4-B14D-4280-A490-552ED8AFAA97}" type="presParOf" srcId="{19489FF7-37E8-49CA-93C6-2290363B2456}" destId="{1DB30337-8AC8-4809-BDD4-77DC0B7BE4AD}" srcOrd="1" destOrd="0" presId="urn:microsoft.com/office/officeart/2018/5/layout/IconCircleLabelList"/>
    <dgm:cxn modelId="{1FAEE027-CFDE-4B17-979D-3A7FDDCBCA7C}" type="presParOf" srcId="{19489FF7-37E8-49CA-93C6-2290363B2456}" destId="{685C1B30-E22C-4D58-B104-3016DADF5A62}" srcOrd="2" destOrd="0" presId="urn:microsoft.com/office/officeart/2018/5/layout/IconCircleLabelList"/>
    <dgm:cxn modelId="{BC84C388-2BCA-4B8D-B678-99A8CB903C6B}" type="presParOf" srcId="{19489FF7-37E8-49CA-93C6-2290363B2456}" destId="{E40F3C40-E222-450B-8E7E-4346F595263E}" srcOrd="3" destOrd="0" presId="urn:microsoft.com/office/officeart/2018/5/layout/IconCircleLabelList"/>
    <dgm:cxn modelId="{E4EA5170-AE48-45AE-920E-B8BDBC75948A}" type="presParOf" srcId="{84A4494B-40F0-4685-BDD4-421C1C952662}" destId="{D4C71AAC-A3E8-4F2D-B720-1C9D6414B567}" srcOrd="3" destOrd="0" presId="urn:microsoft.com/office/officeart/2018/5/layout/IconCircleLabelList"/>
    <dgm:cxn modelId="{929714AC-9693-437A-9DE9-7A76B00FF1B4}" type="presParOf" srcId="{84A4494B-40F0-4685-BDD4-421C1C952662}" destId="{BFB27394-441F-4EC2-B66B-FA4D1FC2B63D}" srcOrd="4" destOrd="0" presId="urn:microsoft.com/office/officeart/2018/5/layout/IconCircleLabelList"/>
    <dgm:cxn modelId="{9047D58C-2B06-4514-9975-0B73AC81210C}" type="presParOf" srcId="{BFB27394-441F-4EC2-B66B-FA4D1FC2B63D}" destId="{E9A16BDE-31F1-482D-92C9-D19CC50102D8}" srcOrd="0" destOrd="0" presId="urn:microsoft.com/office/officeart/2018/5/layout/IconCircleLabelList"/>
    <dgm:cxn modelId="{3551F49F-FF0F-4E1C-9B2C-1D4ED6864276}" type="presParOf" srcId="{BFB27394-441F-4EC2-B66B-FA4D1FC2B63D}" destId="{0E40E763-4EA6-4E25-AECE-768F8B612E06}" srcOrd="1" destOrd="0" presId="urn:microsoft.com/office/officeart/2018/5/layout/IconCircleLabelList"/>
    <dgm:cxn modelId="{C408E3CF-1D49-457E-85B0-1D0647E5F25C}" type="presParOf" srcId="{BFB27394-441F-4EC2-B66B-FA4D1FC2B63D}" destId="{8E1AC0BC-8A18-4576-A29D-B50FCF14BC5D}" srcOrd="2" destOrd="0" presId="urn:microsoft.com/office/officeart/2018/5/layout/IconCircleLabelList"/>
    <dgm:cxn modelId="{014B0C4E-C55C-42F9-BD15-E0BE3E7E4A75}" type="presParOf" srcId="{BFB27394-441F-4EC2-B66B-FA4D1FC2B63D}" destId="{CFFE620F-5D14-4D9A-AB20-854806BAB18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E6B713-D56A-4B22-9538-E4BD7E3A56AC}" type="doc">
      <dgm:prSet loTypeId="urn:microsoft.com/office/officeart/2018/5/layout/IconCircleLabelList" loCatId="icon" qsTypeId="urn:microsoft.com/office/officeart/2005/8/quickstyle/simple1" qsCatId="simple" csTypeId="urn:microsoft.com/office/officeart/2005/8/colors/colorful3" csCatId="colorful" phldr="1"/>
      <dgm:spPr/>
      <dgm:t>
        <a:bodyPr/>
        <a:lstStyle/>
        <a:p>
          <a:endParaRPr lang="en-US"/>
        </a:p>
      </dgm:t>
    </dgm:pt>
    <dgm:pt modelId="{404CD978-E97F-4847-925C-55B7CB13D3AC}">
      <dgm:prSet custT="1"/>
      <dgm:spPr/>
      <dgm:t>
        <a:bodyPr/>
        <a:lstStyle/>
        <a:p>
          <a:pPr>
            <a:lnSpc>
              <a:spcPct val="100000"/>
            </a:lnSpc>
            <a:defRPr cap="all"/>
          </a:pPr>
          <a:r>
            <a:rPr lang="es-ES" sz="1600" cap="none" dirty="0"/>
            <a:t>Un modelo </a:t>
          </a:r>
          <a:r>
            <a:rPr lang="es-ES" sz="1600" b="1" cap="none" dirty="0"/>
            <a:t>AR (</a:t>
          </a:r>
          <a:r>
            <a:rPr lang="es-ES" sz="1600" b="1" cap="none" dirty="0" err="1"/>
            <a:t>Autoregressive</a:t>
          </a:r>
          <a:r>
            <a:rPr lang="es-ES" sz="1600" b="1" cap="none" dirty="0"/>
            <a:t>) </a:t>
          </a:r>
          <a:r>
            <a:rPr lang="es-ES" sz="1600" cap="none" dirty="0"/>
            <a:t>es un modelo estocástico que describe la evolución temporal de una serie de datos en función de sus propios valores pasados y un término de error estocástico.</a:t>
          </a:r>
          <a:endParaRPr lang="en-US" sz="1600" cap="none" dirty="0"/>
        </a:p>
      </dgm:t>
    </dgm:pt>
    <dgm:pt modelId="{1D5A3CA7-BF88-4908-A3DD-C9D6FCD0A1EE}" type="parTrans" cxnId="{7D9DBB4F-F11C-4102-B061-6FC2DC18E081}">
      <dgm:prSet/>
      <dgm:spPr/>
      <dgm:t>
        <a:bodyPr/>
        <a:lstStyle/>
        <a:p>
          <a:endParaRPr lang="en-US" sz="2800" dirty="0"/>
        </a:p>
      </dgm:t>
    </dgm:pt>
    <dgm:pt modelId="{6E269386-277B-4D79-94A5-0504BBEDBF58}" type="sibTrans" cxnId="{7D9DBB4F-F11C-4102-B061-6FC2DC18E081}">
      <dgm:prSet/>
      <dgm:spPr/>
      <dgm:t>
        <a:bodyPr/>
        <a:lstStyle/>
        <a:p>
          <a:endParaRPr lang="en-US" sz="2800" dirty="0"/>
        </a:p>
      </dgm:t>
    </dgm:pt>
    <dgm:pt modelId="{5260E00F-857B-4E81-9F7F-022A360F2CD9}">
      <dgm:prSet custT="1"/>
      <dgm:spPr/>
      <dgm:t>
        <a:bodyPr/>
        <a:lstStyle/>
        <a:p>
          <a:pPr>
            <a:lnSpc>
              <a:spcPct val="100000"/>
            </a:lnSpc>
            <a:defRPr cap="all"/>
          </a:pPr>
          <a:r>
            <a:rPr lang="es-ES" sz="1600" cap="none" dirty="0"/>
            <a:t>Este proceso modela una variable en función de una combinación lineal de sus valores previos, donde el número de valores pasados considerados se conoce como el “orden del proceso”.</a:t>
          </a:r>
          <a:endParaRPr lang="en-US" sz="1600" cap="none" dirty="0"/>
        </a:p>
      </dgm:t>
    </dgm:pt>
    <dgm:pt modelId="{E5B08E03-F702-43C9-B2D0-71F7FF4A7527}" type="parTrans" cxnId="{4F0D2C90-C82F-475B-B1E9-FA012E6F39DF}">
      <dgm:prSet/>
      <dgm:spPr/>
      <dgm:t>
        <a:bodyPr/>
        <a:lstStyle/>
        <a:p>
          <a:endParaRPr lang="en-US" sz="2800" dirty="0"/>
        </a:p>
      </dgm:t>
    </dgm:pt>
    <dgm:pt modelId="{C293203C-D107-4613-9241-3005D075A57C}" type="sibTrans" cxnId="{4F0D2C90-C82F-475B-B1E9-FA012E6F39DF}">
      <dgm:prSet/>
      <dgm:spPr/>
      <dgm:t>
        <a:bodyPr/>
        <a:lstStyle/>
        <a:p>
          <a:endParaRPr lang="en-US" sz="2800" dirty="0"/>
        </a:p>
      </dgm:t>
    </dgm:pt>
    <dgm:pt modelId="{84224C1F-E012-4ECB-AFAF-E9C6333B177D}">
      <dgm:prSet custT="1"/>
      <dgm:spPr/>
      <dgm:t>
        <a:bodyPr/>
        <a:lstStyle/>
        <a:p>
          <a:pPr>
            <a:lnSpc>
              <a:spcPct val="100000"/>
            </a:lnSpc>
            <a:defRPr cap="all"/>
          </a:pPr>
          <a:r>
            <a:rPr lang="es-ES" sz="1600" cap="none" dirty="0"/>
            <a:t>El término "</a:t>
          </a:r>
          <a:r>
            <a:rPr lang="es-ES" sz="1600" cap="none" dirty="0" err="1"/>
            <a:t>autoregresivo</a:t>
          </a:r>
          <a:r>
            <a:rPr lang="es-ES" sz="1600" cap="none" dirty="0"/>
            <a:t>" proviene del hecho de que el valor actual de la serie de tiempo se regresa a sí mismo, es decir, depende de sus valores pasados. </a:t>
          </a:r>
          <a:endParaRPr lang="en-US" sz="1600" cap="none" dirty="0"/>
        </a:p>
      </dgm:t>
    </dgm:pt>
    <dgm:pt modelId="{DF7D50C8-286F-462C-9E68-472ED5598DCA}" type="parTrans" cxnId="{8C8F0391-D24D-41E2-B9C2-978118703164}">
      <dgm:prSet/>
      <dgm:spPr/>
      <dgm:t>
        <a:bodyPr/>
        <a:lstStyle/>
        <a:p>
          <a:endParaRPr lang="en-US" sz="2800" dirty="0"/>
        </a:p>
      </dgm:t>
    </dgm:pt>
    <dgm:pt modelId="{0D99BDEA-1F35-4802-A781-E79252E90BC8}" type="sibTrans" cxnId="{8C8F0391-D24D-41E2-B9C2-978118703164}">
      <dgm:prSet/>
      <dgm:spPr/>
      <dgm:t>
        <a:bodyPr/>
        <a:lstStyle/>
        <a:p>
          <a:endParaRPr lang="en-US" sz="2800" dirty="0"/>
        </a:p>
      </dgm:t>
    </dgm:pt>
    <dgm:pt modelId="{15DA035F-8BF8-4984-B059-9AD3CAFD6469}">
      <dgm:prSet custT="1"/>
      <dgm:spPr/>
      <dgm:t>
        <a:bodyPr/>
        <a:lstStyle/>
        <a:p>
          <a:pPr>
            <a:lnSpc>
              <a:spcPct val="100000"/>
            </a:lnSpc>
            <a:defRPr cap="all"/>
          </a:pPr>
          <a:r>
            <a:rPr lang="es-ES" sz="1600" cap="none" dirty="0"/>
            <a:t>El orden del modelo, denotado por 𝑝, indica cuántos valores pasados se utilizan en la predicción del valor actual.</a:t>
          </a:r>
          <a:endParaRPr lang="en-US" sz="1600" cap="none" dirty="0"/>
        </a:p>
      </dgm:t>
    </dgm:pt>
    <dgm:pt modelId="{277B52B4-ED8F-4554-AC00-F5586F6E00E3}" type="parTrans" cxnId="{04D208BB-B65D-4F86-8D0F-53D5EE9FC637}">
      <dgm:prSet/>
      <dgm:spPr/>
      <dgm:t>
        <a:bodyPr/>
        <a:lstStyle/>
        <a:p>
          <a:endParaRPr lang="en-US" sz="2800" dirty="0"/>
        </a:p>
      </dgm:t>
    </dgm:pt>
    <dgm:pt modelId="{842BE95C-652A-4574-91C4-45E92AFD1DCF}" type="sibTrans" cxnId="{04D208BB-B65D-4F86-8D0F-53D5EE9FC637}">
      <dgm:prSet/>
      <dgm:spPr/>
      <dgm:t>
        <a:bodyPr/>
        <a:lstStyle/>
        <a:p>
          <a:endParaRPr lang="en-US" sz="2800" dirty="0"/>
        </a:p>
      </dgm:t>
    </dgm:pt>
    <dgm:pt modelId="{CDC080EB-4918-4F12-B916-F5E7144708D4}" type="pres">
      <dgm:prSet presAssocID="{1BE6B713-D56A-4B22-9538-E4BD7E3A56AC}" presName="root" presStyleCnt="0">
        <dgm:presLayoutVars>
          <dgm:dir/>
          <dgm:resizeHandles val="exact"/>
        </dgm:presLayoutVars>
      </dgm:prSet>
      <dgm:spPr/>
    </dgm:pt>
    <dgm:pt modelId="{AD55F024-F8C8-4B3B-8654-847074DEDF04}" type="pres">
      <dgm:prSet presAssocID="{404CD978-E97F-4847-925C-55B7CB13D3AC}" presName="compNode" presStyleCnt="0"/>
      <dgm:spPr/>
    </dgm:pt>
    <dgm:pt modelId="{DD67B901-EEDA-4220-80BF-E541E9550DBB}" type="pres">
      <dgm:prSet presAssocID="{404CD978-E97F-4847-925C-55B7CB13D3AC}" presName="iconBgRect" presStyleLbl="bgShp" presStyleIdx="0" presStyleCnt="4"/>
      <dgm:spPr/>
    </dgm:pt>
    <dgm:pt modelId="{F02D0FBC-A848-49E7-8BF4-8C977380AAF4}" type="pres">
      <dgm:prSet presAssocID="{404CD978-E97F-4847-925C-55B7CB13D3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8C24FB34-3545-4429-AFA9-67EFD4BAF572}" type="pres">
      <dgm:prSet presAssocID="{404CD978-E97F-4847-925C-55B7CB13D3AC}" presName="spaceRect" presStyleCnt="0"/>
      <dgm:spPr/>
    </dgm:pt>
    <dgm:pt modelId="{3BAECB1E-BF21-4968-BA27-F0773F20EF02}" type="pres">
      <dgm:prSet presAssocID="{404CD978-E97F-4847-925C-55B7CB13D3AC}" presName="textRect" presStyleLbl="revTx" presStyleIdx="0" presStyleCnt="4" custScaleX="105608">
        <dgm:presLayoutVars>
          <dgm:chMax val="1"/>
          <dgm:chPref val="1"/>
        </dgm:presLayoutVars>
      </dgm:prSet>
      <dgm:spPr/>
    </dgm:pt>
    <dgm:pt modelId="{8B97157A-7CF3-4582-9540-71AF7906B33B}" type="pres">
      <dgm:prSet presAssocID="{6E269386-277B-4D79-94A5-0504BBEDBF58}" presName="sibTrans" presStyleCnt="0"/>
      <dgm:spPr/>
    </dgm:pt>
    <dgm:pt modelId="{0FDED53D-EAC5-4C73-8B53-8E0BD244F300}" type="pres">
      <dgm:prSet presAssocID="{5260E00F-857B-4E81-9F7F-022A360F2CD9}" presName="compNode" presStyleCnt="0"/>
      <dgm:spPr/>
    </dgm:pt>
    <dgm:pt modelId="{E86E1E4B-C10A-41F5-83BE-2CD092AC67D4}" type="pres">
      <dgm:prSet presAssocID="{5260E00F-857B-4E81-9F7F-022A360F2CD9}" presName="iconBgRect" presStyleLbl="bgShp" presStyleIdx="1" presStyleCnt="4"/>
      <dgm:spPr/>
    </dgm:pt>
    <dgm:pt modelId="{9AE17C16-1F48-4031-9378-968B232B129B}" type="pres">
      <dgm:prSet presAssocID="{5260E00F-857B-4E81-9F7F-022A360F2C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ar"/>
        </a:ext>
      </dgm:extLst>
    </dgm:pt>
    <dgm:pt modelId="{48267AB4-2CDB-4254-8DAC-6365E28C5A14}" type="pres">
      <dgm:prSet presAssocID="{5260E00F-857B-4E81-9F7F-022A360F2CD9}" presName="spaceRect" presStyleCnt="0"/>
      <dgm:spPr/>
    </dgm:pt>
    <dgm:pt modelId="{F0050EC3-7F3B-4324-BF4E-A77BD38BFBCB}" type="pres">
      <dgm:prSet presAssocID="{5260E00F-857B-4E81-9F7F-022A360F2CD9}" presName="textRect" presStyleLbl="revTx" presStyleIdx="1" presStyleCnt="4" custScaleX="111892">
        <dgm:presLayoutVars>
          <dgm:chMax val="1"/>
          <dgm:chPref val="1"/>
        </dgm:presLayoutVars>
      </dgm:prSet>
      <dgm:spPr/>
    </dgm:pt>
    <dgm:pt modelId="{D3B076C9-25F6-4C5E-A92F-844F964E9F10}" type="pres">
      <dgm:prSet presAssocID="{C293203C-D107-4613-9241-3005D075A57C}" presName="sibTrans" presStyleCnt="0"/>
      <dgm:spPr/>
    </dgm:pt>
    <dgm:pt modelId="{338703D0-532A-4254-A438-047FE83FF86C}" type="pres">
      <dgm:prSet presAssocID="{84224C1F-E012-4ECB-AFAF-E9C6333B177D}" presName="compNode" presStyleCnt="0"/>
      <dgm:spPr/>
    </dgm:pt>
    <dgm:pt modelId="{C8B14609-83E2-457B-A3B8-E8B83D24B06B}" type="pres">
      <dgm:prSet presAssocID="{84224C1F-E012-4ECB-AFAF-E9C6333B177D}" presName="iconBgRect" presStyleLbl="bgShp" presStyleIdx="2" presStyleCnt="4"/>
      <dgm:spPr/>
    </dgm:pt>
    <dgm:pt modelId="{96A3ACF8-8A5B-4ACE-89F8-7E757FC2ECB9}" type="pres">
      <dgm:prSet presAssocID="{84224C1F-E012-4ECB-AFAF-E9C6333B17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feo"/>
        </a:ext>
      </dgm:extLst>
    </dgm:pt>
    <dgm:pt modelId="{2A9AC2C9-3169-40DE-A2A9-8CB2530FCE0F}" type="pres">
      <dgm:prSet presAssocID="{84224C1F-E012-4ECB-AFAF-E9C6333B177D}" presName="spaceRect" presStyleCnt="0"/>
      <dgm:spPr/>
    </dgm:pt>
    <dgm:pt modelId="{591FF1E4-E5F7-4690-8A23-972101247150}" type="pres">
      <dgm:prSet presAssocID="{84224C1F-E012-4ECB-AFAF-E9C6333B177D}" presName="textRect" presStyleLbl="revTx" presStyleIdx="2" presStyleCnt="4">
        <dgm:presLayoutVars>
          <dgm:chMax val="1"/>
          <dgm:chPref val="1"/>
        </dgm:presLayoutVars>
      </dgm:prSet>
      <dgm:spPr/>
    </dgm:pt>
    <dgm:pt modelId="{EC8F880D-8184-4428-BE38-5E04D9D30F04}" type="pres">
      <dgm:prSet presAssocID="{0D99BDEA-1F35-4802-A781-E79252E90BC8}" presName="sibTrans" presStyleCnt="0"/>
      <dgm:spPr/>
    </dgm:pt>
    <dgm:pt modelId="{5EA3F999-03B9-46A2-90FF-A2323027E7D7}" type="pres">
      <dgm:prSet presAssocID="{15DA035F-8BF8-4984-B059-9AD3CAFD6469}" presName="compNode" presStyleCnt="0"/>
      <dgm:spPr/>
    </dgm:pt>
    <dgm:pt modelId="{684305E2-337D-4C29-A6F0-265A9B5F0A44}" type="pres">
      <dgm:prSet presAssocID="{15DA035F-8BF8-4984-B059-9AD3CAFD6469}" presName="iconBgRect" presStyleLbl="bgShp" presStyleIdx="3" presStyleCnt="4"/>
      <dgm:spPr/>
    </dgm:pt>
    <dgm:pt modelId="{D0ABE268-2DAA-40C0-A5E4-9D600601A288}" type="pres">
      <dgm:prSet presAssocID="{15DA035F-8BF8-4984-B059-9AD3CAFD64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stadísticas"/>
        </a:ext>
      </dgm:extLst>
    </dgm:pt>
    <dgm:pt modelId="{7264EE90-9414-42AF-B84D-73FAF94C33EA}" type="pres">
      <dgm:prSet presAssocID="{15DA035F-8BF8-4984-B059-9AD3CAFD6469}" presName="spaceRect" presStyleCnt="0"/>
      <dgm:spPr/>
    </dgm:pt>
    <dgm:pt modelId="{DEBF3718-4409-4312-A726-9EBF7732DA04}" type="pres">
      <dgm:prSet presAssocID="{15DA035F-8BF8-4984-B059-9AD3CAFD6469}" presName="textRect" presStyleLbl="revTx" presStyleIdx="3" presStyleCnt="4">
        <dgm:presLayoutVars>
          <dgm:chMax val="1"/>
          <dgm:chPref val="1"/>
        </dgm:presLayoutVars>
      </dgm:prSet>
      <dgm:spPr/>
    </dgm:pt>
  </dgm:ptLst>
  <dgm:cxnLst>
    <dgm:cxn modelId="{46DB6C64-A886-4DD1-99AD-075C514DF779}" type="presOf" srcId="{404CD978-E97F-4847-925C-55B7CB13D3AC}" destId="{3BAECB1E-BF21-4968-BA27-F0773F20EF02}" srcOrd="0" destOrd="0" presId="urn:microsoft.com/office/officeart/2018/5/layout/IconCircleLabelList"/>
    <dgm:cxn modelId="{7D9DBB4F-F11C-4102-B061-6FC2DC18E081}" srcId="{1BE6B713-D56A-4B22-9538-E4BD7E3A56AC}" destId="{404CD978-E97F-4847-925C-55B7CB13D3AC}" srcOrd="0" destOrd="0" parTransId="{1D5A3CA7-BF88-4908-A3DD-C9D6FCD0A1EE}" sibTransId="{6E269386-277B-4D79-94A5-0504BBEDBF58}"/>
    <dgm:cxn modelId="{FA3CB179-0280-4A90-BAA6-AB3FD2D3D042}" type="presOf" srcId="{15DA035F-8BF8-4984-B059-9AD3CAFD6469}" destId="{DEBF3718-4409-4312-A726-9EBF7732DA04}" srcOrd="0" destOrd="0" presId="urn:microsoft.com/office/officeart/2018/5/layout/IconCircleLabelList"/>
    <dgm:cxn modelId="{A0D92585-CACF-451F-86AB-85931475E947}" type="presOf" srcId="{84224C1F-E012-4ECB-AFAF-E9C6333B177D}" destId="{591FF1E4-E5F7-4690-8A23-972101247150}" srcOrd="0" destOrd="0" presId="urn:microsoft.com/office/officeart/2018/5/layout/IconCircleLabelList"/>
    <dgm:cxn modelId="{CFEAA788-6369-4F4B-B9E3-87E2351C957B}" type="presOf" srcId="{1BE6B713-D56A-4B22-9538-E4BD7E3A56AC}" destId="{CDC080EB-4918-4F12-B916-F5E7144708D4}" srcOrd="0" destOrd="0" presId="urn:microsoft.com/office/officeart/2018/5/layout/IconCircleLabelList"/>
    <dgm:cxn modelId="{4F0D2C90-C82F-475B-B1E9-FA012E6F39DF}" srcId="{1BE6B713-D56A-4B22-9538-E4BD7E3A56AC}" destId="{5260E00F-857B-4E81-9F7F-022A360F2CD9}" srcOrd="1" destOrd="0" parTransId="{E5B08E03-F702-43C9-B2D0-71F7FF4A7527}" sibTransId="{C293203C-D107-4613-9241-3005D075A57C}"/>
    <dgm:cxn modelId="{8C8F0391-D24D-41E2-B9C2-978118703164}" srcId="{1BE6B713-D56A-4B22-9538-E4BD7E3A56AC}" destId="{84224C1F-E012-4ECB-AFAF-E9C6333B177D}" srcOrd="2" destOrd="0" parTransId="{DF7D50C8-286F-462C-9E68-472ED5598DCA}" sibTransId="{0D99BDEA-1F35-4802-A781-E79252E90BC8}"/>
    <dgm:cxn modelId="{04D208BB-B65D-4F86-8D0F-53D5EE9FC637}" srcId="{1BE6B713-D56A-4B22-9538-E4BD7E3A56AC}" destId="{15DA035F-8BF8-4984-B059-9AD3CAFD6469}" srcOrd="3" destOrd="0" parTransId="{277B52B4-ED8F-4554-AC00-F5586F6E00E3}" sibTransId="{842BE95C-652A-4574-91C4-45E92AFD1DCF}"/>
    <dgm:cxn modelId="{400632FA-2AF2-4EAE-949D-A836EF506D8D}" type="presOf" srcId="{5260E00F-857B-4E81-9F7F-022A360F2CD9}" destId="{F0050EC3-7F3B-4324-BF4E-A77BD38BFBCB}" srcOrd="0" destOrd="0" presId="urn:microsoft.com/office/officeart/2018/5/layout/IconCircleLabelList"/>
    <dgm:cxn modelId="{D58FB333-B900-46B8-A371-AD5F9E6691E3}" type="presParOf" srcId="{CDC080EB-4918-4F12-B916-F5E7144708D4}" destId="{AD55F024-F8C8-4B3B-8654-847074DEDF04}" srcOrd="0" destOrd="0" presId="urn:microsoft.com/office/officeart/2018/5/layout/IconCircleLabelList"/>
    <dgm:cxn modelId="{C97395E7-8322-4984-A88F-311F0BB5DFDF}" type="presParOf" srcId="{AD55F024-F8C8-4B3B-8654-847074DEDF04}" destId="{DD67B901-EEDA-4220-80BF-E541E9550DBB}" srcOrd="0" destOrd="0" presId="urn:microsoft.com/office/officeart/2018/5/layout/IconCircleLabelList"/>
    <dgm:cxn modelId="{53791601-0C14-4811-B18D-EEDDF666B9F0}" type="presParOf" srcId="{AD55F024-F8C8-4B3B-8654-847074DEDF04}" destId="{F02D0FBC-A848-49E7-8BF4-8C977380AAF4}" srcOrd="1" destOrd="0" presId="urn:microsoft.com/office/officeart/2018/5/layout/IconCircleLabelList"/>
    <dgm:cxn modelId="{ADF242D3-6FA6-4FB2-9CAB-5FF5F5F9B11E}" type="presParOf" srcId="{AD55F024-F8C8-4B3B-8654-847074DEDF04}" destId="{8C24FB34-3545-4429-AFA9-67EFD4BAF572}" srcOrd="2" destOrd="0" presId="urn:microsoft.com/office/officeart/2018/5/layout/IconCircleLabelList"/>
    <dgm:cxn modelId="{93407FCF-8352-443B-96ED-6E6334EA96F5}" type="presParOf" srcId="{AD55F024-F8C8-4B3B-8654-847074DEDF04}" destId="{3BAECB1E-BF21-4968-BA27-F0773F20EF02}" srcOrd="3" destOrd="0" presId="urn:microsoft.com/office/officeart/2018/5/layout/IconCircleLabelList"/>
    <dgm:cxn modelId="{421BE62C-440C-4BD0-9BA3-BDC7EEF226B6}" type="presParOf" srcId="{CDC080EB-4918-4F12-B916-F5E7144708D4}" destId="{8B97157A-7CF3-4582-9540-71AF7906B33B}" srcOrd="1" destOrd="0" presId="urn:microsoft.com/office/officeart/2018/5/layout/IconCircleLabelList"/>
    <dgm:cxn modelId="{21AA670E-F7E6-4530-83D7-DB47E316772D}" type="presParOf" srcId="{CDC080EB-4918-4F12-B916-F5E7144708D4}" destId="{0FDED53D-EAC5-4C73-8B53-8E0BD244F300}" srcOrd="2" destOrd="0" presId="urn:microsoft.com/office/officeart/2018/5/layout/IconCircleLabelList"/>
    <dgm:cxn modelId="{E493360E-0548-47E7-85C8-3D1DF6891DC0}" type="presParOf" srcId="{0FDED53D-EAC5-4C73-8B53-8E0BD244F300}" destId="{E86E1E4B-C10A-41F5-83BE-2CD092AC67D4}" srcOrd="0" destOrd="0" presId="urn:microsoft.com/office/officeart/2018/5/layout/IconCircleLabelList"/>
    <dgm:cxn modelId="{A6908598-2F1B-467E-A626-2AD2E38D0B35}" type="presParOf" srcId="{0FDED53D-EAC5-4C73-8B53-8E0BD244F300}" destId="{9AE17C16-1F48-4031-9378-968B232B129B}" srcOrd="1" destOrd="0" presId="urn:microsoft.com/office/officeart/2018/5/layout/IconCircleLabelList"/>
    <dgm:cxn modelId="{30D84038-9A00-4A11-8A42-C8440E498966}" type="presParOf" srcId="{0FDED53D-EAC5-4C73-8B53-8E0BD244F300}" destId="{48267AB4-2CDB-4254-8DAC-6365E28C5A14}" srcOrd="2" destOrd="0" presId="urn:microsoft.com/office/officeart/2018/5/layout/IconCircleLabelList"/>
    <dgm:cxn modelId="{4ABBC882-8887-4E76-9277-E1E473071F15}" type="presParOf" srcId="{0FDED53D-EAC5-4C73-8B53-8E0BD244F300}" destId="{F0050EC3-7F3B-4324-BF4E-A77BD38BFBCB}" srcOrd="3" destOrd="0" presId="urn:microsoft.com/office/officeart/2018/5/layout/IconCircleLabelList"/>
    <dgm:cxn modelId="{B493AC3C-65A8-4802-9DC9-DF20F61C7F1D}" type="presParOf" srcId="{CDC080EB-4918-4F12-B916-F5E7144708D4}" destId="{D3B076C9-25F6-4C5E-A92F-844F964E9F10}" srcOrd="3" destOrd="0" presId="urn:microsoft.com/office/officeart/2018/5/layout/IconCircleLabelList"/>
    <dgm:cxn modelId="{C1324189-FBDD-406E-89A1-F364149A364A}" type="presParOf" srcId="{CDC080EB-4918-4F12-B916-F5E7144708D4}" destId="{338703D0-532A-4254-A438-047FE83FF86C}" srcOrd="4" destOrd="0" presId="urn:microsoft.com/office/officeart/2018/5/layout/IconCircleLabelList"/>
    <dgm:cxn modelId="{9272C8D8-1156-4790-84A7-B2BB5ECBE678}" type="presParOf" srcId="{338703D0-532A-4254-A438-047FE83FF86C}" destId="{C8B14609-83E2-457B-A3B8-E8B83D24B06B}" srcOrd="0" destOrd="0" presId="urn:microsoft.com/office/officeart/2018/5/layout/IconCircleLabelList"/>
    <dgm:cxn modelId="{79CD4978-BB5C-4720-AB63-11761DC45317}" type="presParOf" srcId="{338703D0-532A-4254-A438-047FE83FF86C}" destId="{96A3ACF8-8A5B-4ACE-89F8-7E757FC2ECB9}" srcOrd="1" destOrd="0" presId="urn:microsoft.com/office/officeart/2018/5/layout/IconCircleLabelList"/>
    <dgm:cxn modelId="{A5F41126-6569-40E0-86D0-83C44C7C14B9}" type="presParOf" srcId="{338703D0-532A-4254-A438-047FE83FF86C}" destId="{2A9AC2C9-3169-40DE-A2A9-8CB2530FCE0F}" srcOrd="2" destOrd="0" presId="urn:microsoft.com/office/officeart/2018/5/layout/IconCircleLabelList"/>
    <dgm:cxn modelId="{BD91D0DD-D3FD-41EA-9EB5-8BC8573223CE}" type="presParOf" srcId="{338703D0-532A-4254-A438-047FE83FF86C}" destId="{591FF1E4-E5F7-4690-8A23-972101247150}" srcOrd="3" destOrd="0" presId="urn:microsoft.com/office/officeart/2018/5/layout/IconCircleLabelList"/>
    <dgm:cxn modelId="{9B8C8D02-B24C-4287-8DC2-684F4ABEC7A9}" type="presParOf" srcId="{CDC080EB-4918-4F12-B916-F5E7144708D4}" destId="{EC8F880D-8184-4428-BE38-5E04D9D30F04}" srcOrd="5" destOrd="0" presId="urn:microsoft.com/office/officeart/2018/5/layout/IconCircleLabelList"/>
    <dgm:cxn modelId="{CEE95021-E0C0-43D3-BFE8-536BC6323A18}" type="presParOf" srcId="{CDC080EB-4918-4F12-B916-F5E7144708D4}" destId="{5EA3F999-03B9-46A2-90FF-A2323027E7D7}" srcOrd="6" destOrd="0" presId="urn:microsoft.com/office/officeart/2018/5/layout/IconCircleLabelList"/>
    <dgm:cxn modelId="{52AA85F8-2CDA-4F20-BC69-053F78B3595D}" type="presParOf" srcId="{5EA3F999-03B9-46A2-90FF-A2323027E7D7}" destId="{684305E2-337D-4C29-A6F0-265A9B5F0A44}" srcOrd="0" destOrd="0" presId="urn:microsoft.com/office/officeart/2018/5/layout/IconCircleLabelList"/>
    <dgm:cxn modelId="{BF1C7A1A-732B-403B-A51C-8F8C87AEBA79}" type="presParOf" srcId="{5EA3F999-03B9-46A2-90FF-A2323027E7D7}" destId="{D0ABE268-2DAA-40C0-A5E4-9D600601A288}" srcOrd="1" destOrd="0" presId="urn:microsoft.com/office/officeart/2018/5/layout/IconCircleLabelList"/>
    <dgm:cxn modelId="{E3BD7298-6D16-4BE8-AE58-E4B2BEBA86EF}" type="presParOf" srcId="{5EA3F999-03B9-46A2-90FF-A2323027E7D7}" destId="{7264EE90-9414-42AF-B84D-73FAF94C33EA}" srcOrd="2" destOrd="0" presId="urn:microsoft.com/office/officeart/2018/5/layout/IconCircleLabelList"/>
    <dgm:cxn modelId="{ED18ECA3-92DE-41C9-9C85-EF3FC76218CA}" type="presParOf" srcId="{5EA3F999-03B9-46A2-90FF-A2323027E7D7}" destId="{DEBF3718-4409-4312-A726-9EBF7732DA0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32CAB9-7B28-4260-8D93-7406F85E4BE5}"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7A7CABAF-C21C-4315-BA80-EE6804CA4131}">
      <dgm:prSet custT="1"/>
      <dgm:spPr/>
      <dgm:t>
        <a:bodyPr/>
        <a:lstStyle/>
        <a:p>
          <a:pPr>
            <a:lnSpc>
              <a:spcPct val="100000"/>
            </a:lnSpc>
          </a:pPr>
          <a:r>
            <a:rPr lang="es-ES" sz="1600" dirty="0"/>
            <a:t>Los modelos AR son ampliamente utilizados en el análisis de series de tiempo, especialmente cuando se sospecha que el proceso subyacente exhibe algún tipo de autocorrelación temporal. </a:t>
          </a:r>
          <a:endParaRPr lang="en-US" sz="1600" dirty="0"/>
        </a:p>
      </dgm:t>
    </dgm:pt>
    <dgm:pt modelId="{C979EAC9-75AA-4AB1-8ABA-8E4119AA79E4}" type="parTrans" cxnId="{F30F0379-0F52-4015-8848-2382F6D66F00}">
      <dgm:prSet/>
      <dgm:spPr/>
      <dgm:t>
        <a:bodyPr/>
        <a:lstStyle/>
        <a:p>
          <a:endParaRPr lang="en-US" sz="2400"/>
        </a:p>
      </dgm:t>
    </dgm:pt>
    <dgm:pt modelId="{CC661F96-8193-4F88-A1F8-A48B2E5291C9}" type="sibTrans" cxnId="{F30F0379-0F52-4015-8848-2382F6D66F00}">
      <dgm:prSet/>
      <dgm:spPr/>
      <dgm:t>
        <a:bodyPr/>
        <a:lstStyle/>
        <a:p>
          <a:endParaRPr lang="en-US" sz="2400"/>
        </a:p>
      </dgm:t>
    </dgm:pt>
    <dgm:pt modelId="{0733B453-0BD7-40F8-81B3-448024AC5AF7}">
      <dgm:prSet custT="1"/>
      <dgm:spPr/>
      <dgm:t>
        <a:bodyPr/>
        <a:lstStyle/>
        <a:p>
          <a:pPr>
            <a:lnSpc>
              <a:spcPct val="100000"/>
            </a:lnSpc>
          </a:pPr>
          <a:r>
            <a:rPr lang="es-ES" sz="1600"/>
            <a:t>Son útiles para capturar la dependencia temporal en una serie de tiempo.</a:t>
          </a:r>
          <a:endParaRPr lang="en-US" sz="1600"/>
        </a:p>
      </dgm:t>
    </dgm:pt>
    <dgm:pt modelId="{5DF325EF-2520-4B4A-BA26-C23634D53D2F}" type="parTrans" cxnId="{73E69209-A056-4845-8288-75CE211BDB2A}">
      <dgm:prSet/>
      <dgm:spPr/>
      <dgm:t>
        <a:bodyPr/>
        <a:lstStyle/>
        <a:p>
          <a:endParaRPr lang="en-US" sz="2400"/>
        </a:p>
      </dgm:t>
    </dgm:pt>
    <dgm:pt modelId="{EDF2CC46-5A75-4217-84FC-9D54990FE7C0}" type="sibTrans" cxnId="{73E69209-A056-4845-8288-75CE211BDB2A}">
      <dgm:prSet/>
      <dgm:spPr/>
      <dgm:t>
        <a:bodyPr/>
        <a:lstStyle/>
        <a:p>
          <a:endParaRPr lang="en-US" sz="2400"/>
        </a:p>
      </dgm:t>
    </dgm:pt>
    <dgm:pt modelId="{F5649F28-CAE0-4AC3-8494-23F1DC17EDFB}">
      <dgm:prSet custT="1"/>
      <dgm:spPr/>
      <dgm:t>
        <a:bodyPr/>
        <a:lstStyle/>
        <a:p>
          <a:pPr>
            <a:lnSpc>
              <a:spcPct val="100000"/>
            </a:lnSpc>
          </a:pPr>
          <a:r>
            <a:rPr lang="es-ES" sz="1600" dirty="0"/>
            <a:t>Estos modelos son fundamentales en la teoría de series de tiempo y se utilizan en una variedad de campos, como economía, finanzas, meteorología, entre otros.</a:t>
          </a:r>
          <a:endParaRPr lang="en-US" sz="1600" dirty="0"/>
        </a:p>
      </dgm:t>
    </dgm:pt>
    <dgm:pt modelId="{398D6DC2-23CE-4BE1-9D4D-22756C746058}" type="parTrans" cxnId="{F568B1B2-183F-4CE5-A8ED-9F91356ECD25}">
      <dgm:prSet/>
      <dgm:spPr/>
      <dgm:t>
        <a:bodyPr/>
        <a:lstStyle/>
        <a:p>
          <a:endParaRPr lang="en-US" sz="2400"/>
        </a:p>
      </dgm:t>
    </dgm:pt>
    <dgm:pt modelId="{1C70BF9B-0DF3-4D14-8E72-627AD3C667C4}" type="sibTrans" cxnId="{F568B1B2-183F-4CE5-A8ED-9F91356ECD25}">
      <dgm:prSet/>
      <dgm:spPr/>
      <dgm:t>
        <a:bodyPr/>
        <a:lstStyle/>
        <a:p>
          <a:endParaRPr lang="en-US" sz="2400"/>
        </a:p>
      </dgm:t>
    </dgm:pt>
    <dgm:pt modelId="{CF2F067B-B7FD-4986-8668-E23A375DFF9F}" type="pres">
      <dgm:prSet presAssocID="{3932CAB9-7B28-4260-8D93-7406F85E4BE5}" presName="root" presStyleCnt="0">
        <dgm:presLayoutVars>
          <dgm:dir/>
          <dgm:resizeHandles val="exact"/>
        </dgm:presLayoutVars>
      </dgm:prSet>
      <dgm:spPr/>
    </dgm:pt>
    <dgm:pt modelId="{C961CF0C-AE29-46F8-A0A8-69BA14026A61}" type="pres">
      <dgm:prSet presAssocID="{7A7CABAF-C21C-4315-BA80-EE6804CA4131}" presName="compNode" presStyleCnt="0"/>
      <dgm:spPr/>
    </dgm:pt>
    <dgm:pt modelId="{1E68D64E-6E76-4836-9C04-FA75FB03EB68}" type="pres">
      <dgm:prSet presAssocID="{7A7CABAF-C21C-4315-BA80-EE6804CA41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96276DF4-7B99-41D1-98C8-E0BABCA32A8A}" type="pres">
      <dgm:prSet presAssocID="{7A7CABAF-C21C-4315-BA80-EE6804CA4131}" presName="spaceRect" presStyleCnt="0"/>
      <dgm:spPr/>
    </dgm:pt>
    <dgm:pt modelId="{319E06E9-8543-423D-A89B-FC6C1150D64F}" type="pres">
      <dgm:prSet presAssocID="{7A7CABAF-C21C-4315-BA80-EE6804CA4131}" presName="textRect" presStyleLbl="revTx" presStyleIdx="0" presStyleCnt="3" custScaleX="115197">
        <dgm:presLayoutVars>
          <dgm:chMax val="1"/>
          <dgm:chPref val="1"/>
        </dgm:presLayoutVars>
      </dgm:prSet>
      <dgm:spPr/>
    </dgm:pt>
    <dgm:pt modelId="{693E034F-934F-4F67-A1FE-B0DA4900CBBF}" type="pres">
      <dgm:prSet presAssocID="{CC661F96-8193-4F88-A1F8-A48B2E5291C9}" presName="sibTrans" presStyleCnt="0"/>
      <dgm:spPr/>
    </dgm:pt>
    <dgm:pt modelId="{F1645018-FEBF-4C83-88D2-94D782E5B6E0}" type="pres">
      <dgm:prSet presAssocID="{0733B453-0BD7-40F8-81B3-448024AC5AF7}" presName="compNode" presStyleCnt="0"/>
      <dgm:spPr/>
    </dgm:pt>
    <dgm:pt modelId="{73036359-63C3-4CA4-9822-5D359F181ED5}" type="pres">
      <dgm:prSet presAssocID="{0733B453-0BD7-40F8-81B3-448024AC5A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onómetro"/>
        </a:ext>
      </dgm:extLst>
    </dgm:pt>
    <dgm:pt modelId="{24897B8A-C20D-4118-9FAA-D0664F759FD0}" type="pres">
      <dgm:prSet presAssocID="{0733B453-0BD7-40F8-81B3-448024AC5AF7}" presName="spaceRect" presStyleCnt="0"/>
      <dgm:spPr/>
    </dgm:pt>
    <dgm:pt modelId="{B38CB6EB-BFE8-4372-9A41-164C1EF24616}" type="pres">
      <dgm:prSet presAssocID="{0733B453-0BD7-40F8-81B3-448024AC5AF7}" presName="textRect" presStyleLbl="revTx" presStyleIdx="1" presStyleCnt="3">
        <dgm:presLayoutVars>
          <dgm:chMax val="1"/>
          <dgm:chPref val="1"/>
        </dgm:presLayoutVars>
      </dgm:prSet>
      <dgm:spPr/>
    </dgm:pt>
    <dgm:pt modelId="{8BDF47FA-F2DA-4C7A-9764-FDEDCC149EE9}" type="pres">
      <dgm:prSet presAssocID="{EDF2CC46-5A75-4217-84FC-9D54990FE7C0}" presName="sibTrans" presStyleCnt="0"/>
      <dgm:spPr/>
    </dgm:pt>
    <dgm:pt modelId="{BA549C3D-6C9B-4BC0-884F-6F6F6C1305D6}" type="pres">
      <dgm:prSet presAssocID="{F5649F28-CAE0-4AC3-8494-23F1DC17EDFB}" presName="compNode" presStyleCnt="0"/>
      <dgm:spPr/>
    </dgm:pt>
    <dgm:pt modelId="{79D225B8-18A0-43B4-B18A-7FFED7B95B7D}" type="pres">
      <dgm:prSet presAssocID="{F5649F28-CAE0-4AC3-8494-23F1DC17ED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71B48F29-6335-4949-943F-D5E065E352AE}" type="pres">
      <dgm:prSet presAssocID="{F5649F28-CAE0-4AC3-8494-23F1DC17EDFB}" presName="spaceRect" presStyleCnt="0"/>
      <dgm:spPr/>
    </dgm:pt>
    <dgm:pt modelId="{6E079CA8-2558-48EF-B179-5A0BFD98822F}" type="pres">
      <dgm:prSet presAssocID="{F5649F28-CAE0-4AC3-8494-23F1DC17EDFB}" presName="textRect" presStyleLbl="revTx" presStyleIdx="2" presStyleCnt="3">
        <dgm:presLayoutVars>
          <dgm:chMax val="1"/>
          <dgm:chPref val="1"/>
        </dgm:presLayoutVars>
      </dgm:prSet>
      <dgm:spPr/>
    </dgm:pt>
  </dgm:ptLst>
  <dgm:cxnLst>
    <dgm:cxn modelId="{73E69209-A056-4845-8288-75CE211BDB2A}" srcId="{3932CAB9-7B28-4260-8D93-7406F85E4BE5}" destId="{0733B453-0BD7-40F8-81B3-448024AC5AF7}" srcOrd="1" destOrd="0" parTransId="{5DF325EF-2520-4B4A-BA26-C23634D53D2F}" sibTransId="{EDF2CC46-5A75-4217-84FC-9D54990FE7C0}"/>
    <dgm:cxn modelId="{89D0CD1C-90D1-4AC2-9D43-B88A0BFC2836}" type="presOf" srcId="{0733B453-0BD7-40F8-81B3-448024AC5AF7}" destId="{B38CB6EB-BFE8-4372-9A41-164C1EF24616}" srcOrd="0" destOrd="0" presId="urn:microsoft.com/office/officeart/2018/2/layout/IconLabelList"/>
    <dgm:cxn modelId="{79054B21-122E-408C-BABC-666AA4FDEDD5}" type="presOf" srcId="{F5649F28-CAE0-4AC3-8494-23F1DC17EDFB}" destId="{6E079CA8-2558-48EF-B179-5A0BFD98822F}" srcOrd="0" destOrd="0" presId="urn:microsoft.com/office/officeart/2018/2/layout/IconLabelList"/>
    <dgm:cxn modelId="{F30F0379-0F52-4015-8848-2382F6D66F00}" srcId="{3932CAB9-7B28-4260-8D93-7406F85E4BE5}" destId="{7A7CABAF-C21C-4315-BA80-EE6804CA4131}" srcOrd="0" destOrd="0" parTransId="{C979EAC9-75AA-4AB1-8ABA-8E4119AA79E4}" sibTransId="{CC661F96-8193-4F88-A1F8-A48B2E5291C9}"/>
    <dgm:cxn modelId="{74E15F93-A249-48A0-B114-686709FE0E8B}" type="presOf" srcId="{7A7CABAF-C21C-4315-BA80-EE6804CA4131}" destId="{319E06E9-8543-423D-A89B-FC6C1150D64F}" srcOrd="0" destOrd="0" presId="urn:microsoft.com/office/officeart/2018/2/layout/IconLabelList"/>
    <dgm:cxn modelId="{F568B1B2-183F-4CE5-A8ED-9F91356ECD25}" srcId="{3932CAB9-7B28-4260-8D93-7406F85E4BE5}" destId="{F5649F28-CAE0-4AC3-8494-23F1DC17EDFB}" srcOrd="2" destOrd="0" parTransId="{398D6DC2-23CE-4BE1-9D4D-22756C746058}" sibTransId="{1C70BF9B-0DF3-4D14-8E72-627AD3C667C4}"/>
    <dgm:cxn modelId="{A492B8B8-17DC-4BC8-AFC5-BAC9B8B4744C}" type="presOf" srcId="{3932CAB9-7B28-4260-8D93-7406F85E4BE5}" destId="{CF2F067B-B7FD-4986-8668-E23A375DFF9F}" srcOrd="0" destOrd="0" presId="urn:microsoft.com/office/officeart/2018/2/layout/IconLabelList"/>
    <dgm:cxn modelId="{34A26F8A-B892-4A6C-AB88-85D33F1BFA5A}" type="presParOf" srcId="{CF2F067B-B7FD-4986-8668-E23A375DFF9F}" destId="{C961CF0C-AE29-46F8-A0A8-69BA14026A61}" srcOrd="0" destOrd="0" presId="urn:microsoft.com/office/officeart/2018/2/layout/IconLabelList"/>
    <dgm:cxn modelId="{66B976B2-4F19-48CA-9531-6388C2C3454C}" type="presParOf" srcId="{C961CF0C-AE29-46F8-A0A8-69BA14026A61}" destId="{1E68D64E-6E76-4836-9C04-FA75FB03EB68}" srcOrd="0" destOrd="0" presId="urn:microsoft.com/office/officeart/2018/2/layout/IconLabelList"/>
    <dgm:cxn modelId="{6BA1CCFD-5C50-47DC-BFD8-D6CDB596825A}" type="presParOf" srcId="{C961CF0C-AE29-46F8-A0A8-69BA14026A61}" destId="{96276DF4-7B99-41D1-98C8-E0BABCA32A8A}" srcOrd="1" destOrd="0" presId="urn:microsoft.com/office/officeart/2018/2/layout/IconLabelList"/>
    <dgm:cxn modelId="{23AB5E26-DD8C-4D1D-AE9A-E2B7779DC2C2}" type="presParOf" srcId="{C961CF0C-AE29-46F8-A0A8-69BA14026A61}" destId="{319E06E9-8543-423D-A89B-FC6C1150D64F}" srcOrd="2" destOrd="0" presId="urn:microsoft.com/office/officeart/2018/2/layout/IconLabelList"/>
    <dgm:cxn modelId="{B21BD528-3B35-45E1-A609-438AD527E3AC}" type="presParOf" srcId="{CF2F067B-B7FD-4986-8668-E23A375DFF9F}" destId="{693E034F-934F-4F67-A1FE-B0DA4900CBBF}" srcOrd="1" destOrd="0" presId="urn:microsoft.com/office/officeart/2018/2/layout/IconLabelList"/>
    <dgm:cxn modelId="{B1D3C761-0107-4134-B440-85C5FEC59EA5}" type="presParOf" srcId="{CF2F067B-B7FD-4986-8668-E23A375DFF9F}" destId="{F1645018-FEBF-4C83-88D2-94D782E5B6E0}" srcOrd="2" destOrd="0" presId="urn:microsoft.com/office/officeart/2018/2/layout/IconLabelList"/>
    <dgm:cxn modelId="{92434758-5ECE-4B77-A5E4-D97482FF7224}" type="presParOf" srcId="{F1645018-FEBF-4C83-88D2-94D782E5B6E0}" destId="{73036359-63C3-4CA4-9822-5D359F181ED5}" srcOrd="0" destOrd="0" presId="urn:microsoft.com/office/officeart/2018/2/layout/IconLabelList"/>
    <dgm:cxn modelId="{D0D9BC45-2C00-4D79-9734-0E2EC18CE684}" type="presParOf" srcId="{F1645018-FEBF-4C83-88D2-94D782E5B6E0}" destId="{24897B8A-C20D-4118-9FAA-D0664F759FD0}" srcOrd="1" destOrd="0" presId="urn:microsoft.com/office/officeart/2018/2/layout/IconLabelList"/>
    <dgm:cxn modelId="{D52150E2-9978-4DD6-846A-F55DD53EEBA6}" type="presParOf" srcId="{F1645018-FEBF-4C83-88D2-94D782E5B6E0}" destId="{B38CB6EB-BFE8-4372-9A41-164C1EF24616}" srcOrd="2" destOrd="0" presId="urn:microsoft.com/office/officeart/2018/2/layout/IconLabelList"/>
    <dgm:cxn modelId="{A24A367D-1152-4F8D-8590-A2DBC1A9761D}" type="presParOf" srcId="{CF2F067B-B7FD-4986-8668-E23A375DFF9F}" destId="{8BDF47FA-F2DA-4C7A-9764-FDEDCC149EE9}" srcOrd="3" destOrd="0" presId="urn:microsoft.com/office/officeart/2018/2/layout/IconLabelList"/>
    <dgm:cxn modelId="{19413181-3610-4D47-A536-1750DBFB16F5}" type="presParOf" srcId="{CF2F067B-B7FD-4986-8668-E23A375DFF9F}" destId="{BA549C3D-6C9B-4BC0-884F-6F6F6C1305D6}" srcOrd="4" destOrd="0" presId="urn:microsoft.com/office/officeart/2018/2/layout/IconLabelList"/>
    <dgm:cxn modelId="{AF626262-6D85-45EB-963B-977A794B2993}" type="presParOf" srcId="{BA549C3D-6C9B-4BC0-884F-6F6F6C1305D6}" destId="{79D225B8-18A0-43B4-B18A-7FFED7B95B7D}" srcOrd="0" destOrd="0" presId="urn:microsoft.com/office/officeart/2018/2/layout/IconLabelList"/>
    <dgm:cxn modelId="{F5CA52F8-5A3C-4DD0-AACB-3A81B284B6C0}" type="presParOf" srcId="{BA549C3D-6C9B-4BC0-884F-6F6F6C1305D6}" destId="{71B48F29-6335-4949-943F-D5E065E352AE}" srcOrd="1" destOrd="0" presId="urn:microsoft.com/office/officeart/2018/2/layout/IconLabelList"/>
    <dgm:cxn modelId="{AD4F578B-A4DB-4D72-B969-DE3257B80784}" type="presParOf" srcId="{BA549C3D-6C9B-4BC0-884F-6F6F6C1305D6}" destId="{6E079CA8-2558-48EF-B179-5A0BFD98822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96A3F59-968D-45BE-BB09-A06072F8C6FA}"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80BB5F35-4252-4311-8E63-A9505F2815D0}">
      <dgm:prSet custT="1"/>
      <dgm:spPr/>
      <dgm:t>
        <a:bodyPr/>
        <a:lstStyle/>
        <a:p>
          <a:r>
            <a:rPr lang="es-ES" sz="1600" dirty="0"/>
            <a:t>El modelo </a:t>
          </a:r>
          <a:r>
            <a:rPr lang="es-ES" sz="1600" b="1" dirty="0"/>
            <a:t>MA (</a:t>
          </a:r>
          <a:r>
            <a:rPr lang="es-ES" sz="1600" b="1" dirty="0" err="1"/>
            <a:t>Moving</a:t>
          </a:r>
          <a:r>
            <a:rPr lang="es-ES" sz="1600" b="1" dirty="0"/>
            <a:t> </a:t>
          </a:r>
          <a:r>
            <a:rPr lang="es-ES" sz="1600" b="1" dirty="0" err="1"/>
            <a:t>Average</a:t>
          </a:r>
          <a:r>
            <a:rPr lang="es-ES" sz="1600" b="1" dirty="0"/>
            <a:t>)</a:t>
          </a:r>
          <a:r>
            <a:rPr lang="es-ES" sz="1600" b="0" dirty="0"/>
            <a:t>,</a:t>
          </a:r>
          <a:r>
            <a:rPr lang="es-ES" sz="1600" b="1" dirty="0"/>
            <a:t> </a:t>
          </a:r>
          <a:r>
            <a:rPr lang="es-ES" sz="1600" dirty="0"/>
            <a:t>al igual que el modelo AR, es otro tipo fundamental de modelo estocástico utilizado en el análisis de series de tiempo. </a:t>
          </a:r>
          <a:endParaRPr lang="en-US" sz="1600" dirty="0"/>
        </a:p>
      </dgm:t>
    </dgm:pt>
    <dgm:pt modelId="{0DBE637F-4DCB-4EA1-A159-9D70423C6FFB}" type="parTrans" cxnId="{164D0158-BBBA-42DE-9465-E4E92607B95E}">
      <dgm:prSet/>
      <dgm:spPr/>
      <dgm:t>
        <a:bodyPr/>
        <a:lstStyle/>
        <a:p>
          <a:endParaRPr lang="en-US" sz="2800"/>
        </a:p>
      </dgm:t>
    </dgm:pt>
    <dgm:pt modelId="{DE88DD97-7E30-498B-8A2A-66AE67446A8D}" type="sibTrans" cxnId="{164D0158-BBBA-42DE-9465-E4E92607B95E}">
      <dgm:prSet/>
      <dgm:spPr/>
      <dgm:t>
        <a:bodyPr/>
        <a:lstStyle/>
        <a:p>
          <a:endParaRPr lang="en-US" sz="2800"/>
        </a:p>
      </dgm:t>
    </dgm:pt>
    <dgm:pt modelId="{C70B1233-D777-42E1-BC9F-C7D6877F5CEE}">
      <dgm:prSet custT="1"/>
      <dgm:spPr/>
      <dgm:t>
        <a:bodyPr/>
        <a:lstStyle/>
        <a:p>
          <a:r>
            <a:rPr lang="es-ES" sz="1600"/>
            <a:t>A diferencia del modelo AR, que utiliza valores pasados de la serie de tiempo para predecir valores futuros, el modelo MA utiliza errores pasados o residuos.</a:t>
          </a:r>
          <a:endParaRPr lang="en-US" sz="1600"/>
        </a:p>
      </dgm:t>
    </dgm:pt>
    <dgm:pt modelId="{1CAFFD97-808B-45C8-B4AF-FF492FA5356E}" type="parTrans" cxnId="{1E8FC537-B3B8-45E9-A360-B95D9BE1675B}">
      <dgm:prSet/>
      <dgm:spPr/>
      <dgm:t>
        <a:bodyPr/>
        <a:lstStyle/>
        <a:p>
          <a:endParaRPr lang="en-US" sz="2800"/>
        </a:p>
      </dgm:t>
    </dgm:pt>
    <dgm:pt modelId="{6360E3B0-E558-47D1-8310-1D1C21596916}" type="sibTrans" cxnId="{1E8FC537-B3B8-45E9-A360-B95D9BE1675B}">
      <dgm:prSet/>
      <dgm:spPr/>
      <dgm:t>
        <a:bodyPr/>
        <a:lstStyle/>
        <a:p>
          <a:endParaRPr lang="en-US" sz="2800"/>
        </a:p>
      </dgm:t>
    </dgm:pt>
    <dgm:pt modelId="{EE988546-56EF-4E37-B683-9A6376EE195A}">
      <dgm:prSet custT="1"/>
      <dgm:spPr/>
      <dgm:t>
        <a:bodyPr/>
        <a:lstStyle/>
        <a:p>
          <a:r>
            <a:rPr lang="es-ES" sz="1600" dirty="0"/>
            <a:t>Un proceso de medias móviles (MA) es un modelo estocástico que describe la relación entre una serie de datos y un término de error estocástico, basado en una combinación lineal de los términos de error en períodos de tiempo anteriores. </a:t>
          </a:r>
          <a:endParaRPr lang="en-US" sz="1600" dirty="0"/>
        </a:p>
      </dgm:t>
    </dgm:pt>
    <dgm:pt modelId="{35D594B9-DFB3-4EF5-A225-11379646454C}" type="parTrans" cxnId="{7EC00F09-DF12-4D31-8ED3-D754CBD0E1E5}">
      <dgm:prSet/>
      <dgm:spPr/>
      <dgm:t>
        <a:bodyPr/>
        <a:lstStyle/>
        <a:p>
          <a:endParaRPr lang="en-US" sz="2800"/>
        </a:p>
      </dgm:t>
    </dgm:pt>
    <dgm:pt modelId="{8E579EF4-FA8C-4989-8E0C-D7E244D22816}" type="sibTrans" cxnId="{7EC00F09-DF12-4D31-8ED3-D754CBD0E1E5}">
      <dgm:prSet/>
      <dgm:spPr/>
      <dgm:t>
        <a:bodyPr/>
        <a:lstStyle/>
        <a:p>
          <a:endParaRPr lang="en-US" sz="2800"/>
        </a:p>
      </dgm:t>
    </dgm:pt>
    <dgm:pt modelId="{33DB92B2-30DC-472A-81C8-02B6749E5E33}" type="pres">
      <dgm:prSet presAssocID="{496A3F59-968D-45BE-BB09-A06072F8C6FA}" presName="root" presStyleCnt="0">
        <dgm:presLayoutVars>
          <dgm:dir/>
          <dgm:resizeHandles val="exact"/>
        </dgm:presLayoutVars>
      </dgm:prSet>
      <dgm:spPr/>
    </dgm:pt>
    <dgm:pt modelId="{93223A57-6215-496E-955B-84CF06D7C607}" type="pres">
      <dgm:prSet presAssocID="{80BB5F35-4252-4311-8E63-A9505F2815D0}" presName="compNode" presStyleCnt="0"/>
      <dgm:spPr/>
    </dgm:pt>
    <dgm:pt modelId="{16C1E1DC-4708-4ED6-B5DA-A404F67E9E5B}" type="pres">
      <dgm:prSet presAssocID="{80BB5F35-4252-4311-8E63-A9505F2815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ronómetro 75% con relleno sólido"/>
        </a:ext>
      </dgm:extLst>
    </dgm:pt>
    <dgm:pt modelId="{3D5117E2-EA24-447B-B1FC-070BB8E5045D}" type="pres">
      <dgm:prSet presAssocID="{80BB5F35-4252-4311-8E63-A9505F2815D0}" presName="spaceRect" presStyleCnt="0"/>
      <dgm:spPr/>
    </dgm:pt>
    <dgm:pt modelId="{970952AC-8939-4951-B178-F90301BBAF0B}" type="pres">
      <dgm:prSet presAssocID="{80BB5F35-4252-4311-8E63-A9505F2815D0}" presName="textRect" presStyleLbl="revTx" presStyleIdx="0" presStyleCnt="3">
        <dgm:presLayoutVars>
          <dgm:chMax val="1"/>
          <dgm:chPref val="1"/>
        </dgm:presLayoutVars>
      </dgm:prSet>
      <dgm:spPr/>
    </dgm:pt>
    <dgm:pt modelId="{A19CE86B-43E8-453C-B5D9-E3153A2E3061}" type="pres">
      <dgm:prSet presAssocID="{DE88DD97-7E30-498B-8A2A-66AE67446A8D}" presName="sibTrans" presStyleCnt="0"/>
      <dgm:spPr/>
    </dgm:pt>
    <dgm:pt modelId="{C5CC0883-8495-4A67-9CAF-0D0035127E1B}" type="pres">
      <dgm:prSet presAssocID="{C70B1233-D777-42E1-BC9F-C7D6877F5CEE}" presName="compNode" presStyleCnt="0"/>
      <dgm:spPr/>
    </dgm:pt>
    <dgm:pt modelId="{705736C0-28F9-4727-941E-423E04207A1A}" type="pres">
      <dgm:prSet presAssocID="{C70B1233-D777-42E1-BC9F-C7D6877F5C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74665C21-F356-4439-BB96-8CF1041F4128}" type="pres">
      <dgm:prSet presAssocID="{C70B1233-D777-42E1-BC9F-C7D6877F5CEE}" presName="spaceRect" presStyleCnt="0"/>
      <dgm:spPr/>
    </dgm:pt>
    <dgm:pt modelId="{73828272-523E-42EE-9F20-15B92CC9DAB7}" type="pres">
      <dgm:prSet presAssocID="{C70B1233-D777-42E1-BC9F-C7D6877F5CEE}" presName="textRect" presStyleLbl="revTx" presStyleIdx="1" presStyleCnt="3">
        <dgm:presLayoutVars>
          <dgm:chMax val="1"/>
          <dgm:chPref val="1"/>
        </dgm:presLayoutVars>
      </dgm:prSet>
      <dgm:spPr/>
    </dgm:pt>
    <dgm:pt modelId="{C0B98247-FEE4-4B14-BCDE-F577170A344C}" type="pres">
      <dgm:prSet presAssocID="{6360E3B0-E558-47D1-8310-1D1C21596916}" presName="sibTrans" presStyleCnt="0"/>
      <dgm:spPr/>
    </dgm:pt>
    <dgm:pt modelId="{D9B7425A-1A9D-4B31-B8A4-71C546F5316B}" type="pres">
      <dgm:prSet presAssocID="{EE988546-56EF-4E37-B683-9A6376EE195A}" presName="compNode" presStyleCnt="0"/>
      <dgm:spPr/>
    </dgm:pt>
    <dgm:pt modelId="{4E40A04D-AC3E-40B8-A232-44BD84A08F2B}" type="pres">
      <dgm:prSet presAssocID="{EE988546-56EF-4E37-B683-9A6376EE195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Ábaco con relleno sólido"/>
        </a:ext>
      </dgm:extLst>
    </dgm:pt>
    <dgm:pt modelId="{D874A4C8-9861-4A9C-AD82-CDA4674BAB6D}" type="pres">
      <dgm:prSet presAssocID="{EE988546-56EF-4E37-B683-9A6376EE195A}" presName="spaceRect" presStyleCnt="0"/>
      <dgm:spPr/>
    </dgm:pt>
    <dgm:pt modelId="{1C1814AC-E507-454C-A92F-B2E86398E581}" type="pres">
      <dgm:prSet presAssocID="{EE988546-56EF-4E37-B683-9A6376EE195A}" presName="textRect" presStyleLbl="revTx" presStyleIdx="2" presStyleCnt="3" custScaleX="119837">
        <dgm:presLayoutVars>
          <dgm:chMax val="1"/>
          <dgm:chPref val="1"/>
        </dgm:presLayoutVars>
      </dgm:prSet>
      <dgm:spPr/>
    </dgm:pt>
  </dgm:ptLst>
  <dgm:cxnLst>
    <dgm:cxn modelId="{7EC00F09-DF12-4D31-8ED3-D754CBD0E1E5}" srcId="{496A3F59-968D-45BE-BB09-A06072F8C6FA}" destId="{EE988546-56EF-4E37-B683-9A6376EE195A}" srcOrd="2" destOrd="0" parTransId="{35D594B9-DFB3-4EF5-A225-11379646454C}" sibTransId="{8E579EF4-FA8C-4989-8E0C-D7E244D22816}"/>
    <dgm:cxn modelId="{E5DA4E2B-83ED-455A-B7DE-D9594467951B}" type="presOf" srcId="{80BB5F35-4252-4311-8E63-A9505F2815D0}" destId="{970952AC-8939-4951-B178-F90301BBAF0B}" srcOrd="0" destOrd="0" presId="urn:microsoft.com/office/officeart/2018/2/layout/IconLabelList"/>
    <dgm:cxn modelId="{7E54A336-6165-4EA9-885D-87B89342F9A3}" type="presOf" srcId="{EE988546-56EF-4E37-B683-9A6376EE195A}" destId="{1C1814AC-E507-454C-A92F-B2E86398E581}" srcOrd="0" destOrd="0" presId="urn:microsoft.com/office/officeart/2018/2/layout/IconLabelList"/>
    <dgm:cxn modelId="{1E8FC537-B3B8-45E9-A360-B95D9BE1675B}" srcId="{496A3F59-968D-45BE-BB09-A06072F8C6FA}" destId="{C70B1233-D777-42E1-BC9F-C7D6877F5CEE}" srcOrd="1" destOrd="0" parTransId="{1CAFFD97-808B-45C8-B4AF-FF492FA5356E}" sibTransId="{6360E3B0-E558-47D1-8310-1D1C21596916}"/>
    <dgm:cxn modelId="{DD17DD43-D3F6-4BDE-A106-C0AE953D212D}" type="presOf" srcId="{C70B1233-D777-42E1-BC9F-C7D6877F5CEE}" destId="{73828272-523E-42EE-9F20-15B92CC9DAB7}" srcOrd="0" destOrd="0" presId="urn:microsoft.com/office/officeart/2018/2/layout/IconLabelList"/>
    <dgm:cxn modelId="{164D0158-BBBA-42DE-9465-E4E92607B95E}" srcId="{496A3F59-968D-45BE-BB09-A06072F8C6FA}" destId="{80BB5F35-4252-4311-8E63-A9505F2815D0}" srcOrd="0" destOrd="0" parTransId="{0DBE637F-4DCB-4EA1-A159-9D70423C6FFB}" sibTransId="{DE88DD97-7E30-498B-8A2A-66AE67446A8D}"/>
    <dgm:cxn modelId="{592CADA5-E8A0-495B-AD57-C3AC826742CD}" type="presOf" srcId="{496A3F59-968D-45BE-BB09-A06072F8C6FA}" destId="{33DB92B2-30DC-472A-81C8-02B6749E5E33}" srcOrd="0" destOrd="0" presId="urn:microsoft.com/office/officeart/2018/2/layout/IconLabelList"/>
    <dgm:cxn modelId="{2FD80CA7-CDC3-4E47-BCBD-24B81F847018}" type="presParOf" srcId="{33DB92B2-30DC-472A-81C8-02B6749E5E33}" destId="{93223A57-6215-496E-955B-84CF06D7C607}" srcOrd="0" destOrd="0" presId="urn:microsoft.com/office/officeart/2018/2/layout/IconLabelList"/>
    <dgm:cxn modelId="{A017CB9F-81CE-47E9-8DB3-4FC3F2B59E9B}" type="presParOf" srcId="{93223A57-6215-496E-955B-84CF06D7C607}" destId="{16C1E1DC-4708-4ED6-B5DA-A404F67E9E5B}" srcOrd="0" destOrd="0" presId="urn:microsoft.com/office/officeart/2018/2/layout/IconLabelList"/>
    <dgm:cxn modelId="{D5D49257-0F13-4A80-BB3C-D25E806ABDC1}" type="presParOf" srcId="{93223A57-6215-496E-955B-84CF06D7C607}" destId="{3D5117E2-EA24-447B-B1FC-070BB8E5045D}" srcOrd="1" destOrd="0" presId="urn:microsoft.com/office/officeart/2018/2/layout/IconLabelList"/>
    <dgm:cxn modelId="{B68EC913-A4A9-4D41-9B25-710CF84BD7D8}" type="presParOf" srcId="{93223A57-6215-496E-955B-84CF06D7C607}" destId="{970952AC-8939-4951-B178-F90301BBAF0B}" srcOrd="2" destOrd="0" presId="urn:microsoft.com/office/officeart/2018/2/layout/IconLabelList"/>
    <dgm:cxn modelId="{32867A4A-48E2-4961-B4B2-E655370C38B6}" type="presParOf" srcId="{33DB92B2-30DC-472A-81C8-02B6749E5E33}" destId="{A19CE86B-43E8-453C-B5D9-E3153A2E3061}" srcOrd="1" destOrd="0" presId="urn:microsoft.com/office/officeart/2018/2/layout/IconLabelList"/>
    <dgm:cxn modelId="{F853C414-EBDA-4C2F-9A46-A638B05BEB80}" type="presParOf" srcId="{33DB92B2-30DC-472A-81C8-02B6749E5E33}" destId="{C5CC0883-8495-4A67-9CAF-0D0035127E1B}" srcOrd="2" destOrd="0" presId="urn:microsoft.com/office/officeart/2018/2/layout/IconLabelList"/>
    <dgm:cxn modelId="{9FD128FC-3D29-4FF2-81DC-EEF160CD39A0}" type="presParOf" srcId="{C5CC0883-8495-4A67-9CAF-0D0035127E1B}" destId="{705736C0-28F9-4727-941E-423E04207A1A}" srcOrd="0" destOrd="0" presId="urn:microsoft.com/office/officeart/2018/2/layout/IconLabelList"/>
    <dgm:cxn modelId="{4041DDF4-E359-4247-91F0-99643DC4EE4A}" type="presParOf" srcId="{C5CC0883-8495-4A67-9CAF-0D0035127E1B}" destId="{74665C21-F356-4439-BB96-8CF1041F4128}" srcOrd="1" destOrd="0" presId="urn:microsoft.com/office/officeart/2018/2/layout/IconLabelList"/>
    <dgm:cxn modelId="{F7EFBB26-51B7-4490-BF92-311509657699}" type="presParOf" srcId="{C5CC0883-8495-4A67-9CAF-0D0035127E1B}" destId="{73828272-523E-42EE-9F20-15B92CC9DAB7}" srcOrd="2" destOrd="0" presId="urn:microsoft.com/office/officeart/2018/2/layout/IconLabelList"/>
    <dgm:cxn modelId="{C0BF7D22-B63D-498A-9D84-3D68F78E7328}" type="presParOf" srcId="{33DB92B2-30DC-472A-81C8-02B6749E5E33}" destId="{C0B98247-FEE4-4B14-BCDE-F577170A344C}" srcOrd="3" destOrd="0" presId="urn:microsoft.com/office/officeart/2018/2/layout/IconLabelList"/>
    <dgm:cxn modelId="{F3075CD6-09B7-4F1A-9482-3F71B59E1A89}" type="presParOf" srcId="{33DB92B2-30DC-472A-81C8-02B6749E5E33}" destId="{D9B7425A-1A9D-4B31-B8A4-71C546F5316B}" srcOrd="4" destOrd="0" presId="urn:microsoft.com/office/officeart/2018/2/layout/IconLabelList"/>
    <dgm:cxn modelId="{D05FBF2D-C97C-41FE-ACA9-1B55AD7C7E14}" type="presParOf" srcId="{D9B7425A-1A9D-4B31-B8A4-71C546F5316B}" destId="{4E40A04D-AC3E-40B8-A232-44BD84A08F2B}" srcOrd="0" destOrd="0" presId="urn:microsoft.com/office/officeart/2018/2/layout/IconLabelList"/>
    <dgm:cxn modelId="{296CE78D-2F72-4DF4-8730-D4958F775880}" type="presParOf" srcId="{D9B7425A-1A9D-4B31-B8A4-71C546F5316B}" destId="{D874A4C8-9861-4A9C-AD82-CDA4674BAB6D}" srcOrd="1" destOrd="0" presId="urn:microsoft.com/office/officeart/2018/2/layout/IconLabelList"/>
    <dgm:cxn modelId="{87B99099-2E1F-430C-A91B-BB0F4F275ADB}" type="presParOf" srcId="{D9B7425A-1A9D-4B31-B8A4-71C546F5316B}" destId="{1C1814AC-E507-454C-A92F-B2E86398E58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0008687-847C-4820-9E0B-39FA83BFBBC6}" type="doc">
      <dgm:prSet loTypeId="urn:microsoft.com/office/officeart/2018/2/layout/IconLabelList" loCatId="icon" qsTypeId="urn:microsoft.com/office/officeart/2005/8/quickstyle/simple1" qsCatId="simple" csTypeId="urn:microsoft.com/office/officeart/2005/8/colors/accent5_2" csCatId="accent5" phldr="1"/>
      <dgm:spPr/>
      <dgm:t>
        <a:bodyPr/>
        <a:lstStyle/>
        <a:p>
          <a:endParaRPr lang="en-US"/>
        </a:p>
      </dgm:t>
    </dgm:pt>
    <dgm:pt modelId="{071819FB-73D5-4CEC-8C10-58650A7E2F8F}">
      <dgm:prSet custT="1"/>
      <dgm:spPr/>
      <dgm:t>
        <a:bodyPr/>
        <a:lstStyle/>
        <a:p>
          <a:pPr>
            <a:lnSpc>
              <a:spcPct val="100000"/>
            </a:lnSpc>
          </a:pPr>
          <a:r>
            <a:rPr lang="es-ES" sz="1600" b="0" i="0" dirty="0"/>
            <a:t>El modelo </a:t>
          </a:r>
          <a:r>
            <a:rPr lang="es-ES" sz="1600" b="1" i="0" dirty="0"/>
            <a:t>ARMA</a:t>
          </a:r>
          <a:r>
            <a:rPr lang="es-ES" sz="1600" b="0" i="0" dirty="0"/>
            <a:t> </a:t>
          </a:r>
          <a:r>
            <a:rPr lang="es-ES" sz="1600" b="1" i="0" dirty="0"/>
            <a:t>(</a:t>
          </a:r>
          <a:r>
            <a:rPr lang="es-ES" sz="1600" b="1" i="0" dirty="0" err="1"/>
            <a:t>Autoregressive</a:t>
          </a:r>
          <a:r>
            <a:rPr lang="es-ES" sz="1600" b="1" i="0" dirty="0"/>
            <a:t> </a:t>
          </a:r>
          <a:r>
            <a:rPr lang="es-ES" sz="1600" b="1" i="0" dirty="0" err="1"/>
            <a:t>Moving</a:t>
          </a:r>
          <a:r>
            <a:rPr lang="es-ES" sz="1600" b="1" i="0" dirty="0"/>
            <a:t> </a:t>
          </a:r>
          <a:r>
            <a:rPr lang="es-ES" sz="1600" b="1" i="0" dirty="0" err="1"/>
            <a:t>Average</a:t>
          </a:r>
          <a:r>
            <a:rPr lang="es-ES" sz="1600" b="1" i="0" dirty="0"/>
            <a:t>)</a:t>
          </a:r>
          <a:r>
            <a:rPr lang="es-ES" sz="1600" b="0" i="0" dirty="0"/>
            <a:t> es un tipo de modelo estocástico que combina características tanto de los modelos </a:t>
          </a:r>
          <a:r>
            <a:rPr lang="es-ES" sz="1600" b="0" i="0" dirty="0" err="1"/>
            <a:t>autoregresivos</a:t>
          </a:r>
          <a:r>
            <a:rPr lang="es-ES" sz="1600" b="0" i="0" dirty="0"/>
            <a:t> (AR) como de los modelos de medias móviles (MA). </a:t>
          </a:r>
          <a:endParaRPr lang="en-US" sz="1600" dirty="0"/>
        </a:p>
      </dgm:t>
    </dgm:pt>
    <dgm:pt modelId="{42DCED43-C115-400A-9443-F76EA6A3F723}" type="parTrans" cxnId="{8A4C0BD4-9ACC-4475-B5D7-6BD31FDCB481}">
      <dgm:prSet/>
      <dgm:spPr/>
      <dgm:t>
        <a:bodyPr/>
        <a:lstStyle/>
        <a:p>
          <a:endParaRPr lang="en-US" sz="2400"/>
        </a:p>
      </dgm:t>
    </dgm:pt>
    <dgm:pt modelId="{981F77F9-2336-471B-A353-94CDEEB76C0F}" type="sibTrans" cxnId="{8A4C0BD4-9ACC-4475-B5D7-6BD31FDCB481}">
      <dgm:prSet/>
      <dgm:spPr/>
      <dgm:t>
        <a:bodyPr/>
        <a:lstStyle/>
        <a:p>
          <a:endParaRPr lang="en-US" sz="2400"/>
        </a:p>
      </dgm:t>
    </dgm:pt>
    <dgm:pt modelId="{099A91FD-317A-49FD-A637-3C796D5D059B}">
      <dgm:prSet custT="1"/>
      <dgm:spPr/>
      <dgm:t>
        <a:bodyPr/>
        <a:lstStyle/>
        <a:p>
          <a:pPr>
            <a:lnSpc>
              <a:spcPct val="100000"/>
            </a:lnSpc>
          </a:pPr>
          <a:r>
            <a:rPr lang="es-ES" sz="1600" b="0" i="0" dirty="0"/>
            <a:t>Este modelo se utiliza comúnmente en el análisis y pronóstico de series de tiempo para capturar tanto la dependencia temporal de las observaciones como la estructura de ruido en los datos.</a:t>
          </a:r>
          <a:endParaRPr lang="en-US" sz="1600" dirty="0"/>
        </a:p>
      </dgm:t>
    </dgm:pt>
    <dgm:pt modelId="{5A05732D-5F6B-4859-AEA3-D54D086BB8B7}" type="parTrans" cxnId="{C79ADD90-B882-4A19-9376-3CA260851A88}">
      <dgm:prSet/>
      <dgm:spPr/>
      <dgm:t>
        <a:bodyPr/>
        <a:lstStyle/>
        <a:p>
          <a:endParaRPr lang="en-US" sz="2400"/>
        </a:p>
      </dgm:t>
    </dgm:pt>
    <dgm:pt modelId="{08A551BC-B287-48AE-970A-BBB43088D70A}" type="sibTrans" cxnId="{C79ADD90-B882-4A19-9376-3CA260851A88}">
      <dgm:prSet/>
      <dgm:spPr/>
      <dgm:t>
        <a:bodyPr/>
        <a:lstStyle/>
        <a:p>
          <a:endParaRPr lang="en-US" sz="2400"/>
        </a:p>
      </dgm:t>
    </dgm:pt>
    <dgm:pt modelId="{C1E0DC92-F0CB-4B1F-8393-61BB9EF5E1C4}">
      <dgm:prSet custT="1"/>
      <dgm:spPr/>
      <dgm:t>
        <a:bodyPr/>
        <a:lstStyle/>
        <a:p>
          <a:pPr>
            <a:lnSpc>
              <a:spcPct val="100000"/>
            </a:lnSpc>
          </a:pPr>
          <a:r>
            <a:rPr lang="es-ES" sz="1600" dirty="0"/>
            <a:t>Estos modelos son ampliamente utilizados en el análisis de series de tiempo para modelar y predecir datos en una variedad de campos, como finanzas, economía, meteorología y más.</a:t>
          </a:r>
          <a:endParaRPr lang="en-US" sz="1600" dirty="0"/>
        </a:p>
      </dgm:t>
    </dgm:pt>
    <dgm:pt modelId="{29468232-0994-4272-B5A1-8540DA0C1F93}" type="parTrans" cxnId="{EB27F8A9-E777-47BD-BEAA-06246E85673A}">
      <dgm:prSet/>
      <dgm:spPr/>
      <dgm:t>
        <a:bodyPr/>
        <a:lstStyle/>
        <a:p>
          <a:endParaRPr lang="en-US" sz="2400"/>
        </a:p>
      </dgm:t>
    </dgm:pt>
    <dgm:pt modelId="{DF56859E-E5B4-442D-995E-199DF91AFBEF}" type="sibTrans" cxnId="{EB27F8A9-E777-47BD-BEAA-06246E85673A}">
      <dgm:prSet/>
      <dgm:spPr/>
      <dgm:t>
        <a:bodyPr/>
        <a:lstStyle/>
        <a:p>
          <a:endParaRPr lang="en-US" sz="2400"/>
        </a:p>
      </dgm:t>
    </dgm:pt>
    <dgm:pt modelId="{2DBB3E3A-E506-495A-A171-D15295EC1887}" type="pres">
      <dgm:prSet presAssocID="{10008687-847C-4820-9E0B-39FA83BFBBC6}" presName="root" presStyleCnt="0">
        <dgm:presLayoutVars>
          <dgm:dir/>
          <dgm:resizeHandles val="exact"/>
        </dgm:presLayoutVars>
      </dgm:prSet>
      <dgm:spPr/>
    </dgm:pt>
    <dgm:pt modelId="{E9C75B68-4C62-4F3D-A9E1-0D2D7233FE2F}" type="pres">
      <dgm:prSet presAssocID="{071819FB-73D5-4CEC-8C10-58650A7E2F8F}" presName="compNode" presStyleCnt="0"/>
      <dgm:spPr/>
    </dgm:pt>
    <dgm:pt modelId="{1D94274E-8B9D-4449-A2E5-84F5CC8A82D7}" type="pres">
      <dgm:prSet presAssocID="{071819FB-73D5-4CEC-8C10-58650A7E2F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rritante"/>
        </a:ext>
      </dgm:extLst>
    </dgm:pt>
    <dgm:pt modelId="{A2828CB3-F12E-4AAE-B645-916A040922CD}" type="pres">
      <dgm:prSet presAssocID="{071819FB-73D5-4CEC-8C10-58650A7E2F8F}" presName="spaceRect" presStyleCnt="0"/>
      <dgm:spPr/>
    </dgm:pt>
    <dgm:pt modelId="{27001365-0BEE-4118-ACE5-0F4B516A4F85}" type="pres">
      <dgm:prSet presAssocID="{071819FB-73D5-4CEC-8C10-58650A7E2F8F}" presName="textRect" presStyleLbl="revTx" presStyleIdx="0" presStyleCnt="3" custScaleX="160700">
        <dgm:presLayoutVars>
          <dgm:chMax val="1"/>
          <dgm:chPref val="1"/>
        </dgm:presLayoutVars>
      </dgm:prSet>
      <dgm:spPr/>
    </dgm:pt>
    <dgm:pt modelId="{AEEC0CD9-FB1C-43F4-BD05-8BBF34586BC4}" type="pres">
      <dgm:prSet presAssocID="{981F77F9-2336-471B-A353-94CDEEB76C0F}" presName="sibTrans" presStyleCnt="0"/>
      <dgm:spPr/>
    </dgm:pt>
    <dgm:pt modelId="{5BF3D1F8-5577-4749-9C13-B1EA1A9CE140}" type="pres">
      <dgm:prSet presAssocID="{099A91FD-317A-49FD-A637-3C796D5D059B}" presName="compNode" presStyleCnt="0"/>
      <dgm:spPr/>
    </dgm:pt>
    <dgm:pt modelId="{52C1E6AA-A230-478F-9071-25F029208FA1}" type="pres">
      <dgm:prSet presAssocID="{099A91FD-317A-49FD-A637-3C796D5D05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rtial Sun"/>
        </a:ext>
      </dgm:extLst>
    </dgm:pt>
    <dgm:pt modelId="{558DEF8F-0388-4CDE-80F3-7CA61DCB46FD}" type="pres">
      <dgm:prSet presAssocID="{099A91FD-317A-49FD-A637-3C796D5D059B}" presName="spaceRect" presStyleCnt="0"/>
      <dgm:spPr/>
    </dgm:pt>
    <dgm:pt modelId="{627423FF-9AF6-4232-B104-F201471A1C74}" type="pres">
      <dgm:prSet presAssocID="{099A91FD-317A-49FD-A637-3C796D5D059B}" presName="textRect" presStyleLbl="revTx" presStyleIdx="1" presStyleCnt="3" custScaleX="167043">
        <dgm:presLayoutVars>
          <dgm:chMax val="1"/>
          <dgm:chPref val="1"/>
        </dgm:presLayoutVars>
      </dgm:prSet>
      <dgm:spPr/>
    </dgm:pt>
    <dgm:pt modelId="{AAA58D5D-CD89-47F3-947C-04270A6B259A}" type="pres">
      <dgm:prSet presAssocID="{08A551BC-B287-48AE-970A-BBB43088D70A}" presName="sibTrans" presStyleCnt="0"/>
      <dgm:spPr/>
    </dgm:pt>
    <dgm:pt modelId="{94EBFCE7-155A-4852-8504-EE083D616D10}" type="pres">
      <dgm:prSet presAssocID="{C1E0DC92-F0CB-4B1F-8393-61BB9EF5E1C4}" presName="compNode" presStyleCnt="0"/>
      <dgm:spPr/>
    </dgm:pt>
    <dgm:pt modelId="{30A9B387-F2C0-435D-9DAD-5A1E6450A30A}" type="pres">
      <dgm:prSet presAssocID="{C1E0DC92-F0CB-4B1F-8393-61BB9EF5E1C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stadísticas"/>
        </a:ext>
      </dgm:extLst>
    </dgm:pt>
    <dgm:pt modelId="{23944238-ECD5-41E7-8498-A5F67EADAAEB}" type="pres">
      <dgm:prSet presAssocID="{C1E0DC92-F0CB-4B1F-8393-61BB9EF5E1C4}" presName="spaceRect" presStyleCnt="0"/>
      <dgm:spPr/>
    </dgm:pt>
    <dgm:pt modelId="{8E0E5B04-7AE9-4FA5-9FEF-15E5E8846777}" type="pres">
      <dgm:prSet presAssocID="{C1E0DC92-F0CB-4B1F-8393-61BB9EF5E1C4}" presName="textRect" presStyleLbl="revTx" presStyleIdx="2" presStyleCnt="3" custScaleX="143766">
        <dgm:presLayoutVars>
          <dgm:chMax val="1"/>
          <dgm:chPref val="1"/>
        </dgm:presLayoutVars>
      </dgm:prSet>
      <dgm:spPr/>
    </dgm:pt>
  </dgm:ptLst>
  <dgm:cxnLst>
    <dgm:cxn modelId="{07E19101-75C3-49A9-89D0-8BBA4A959FAD}" type="presOf" srcId="{099A91FD-317A-49FD-A637-3C796D5D059B}" destId="{627423FF-9AF6-4232-B104-F201471A1C74}" srcOrd="0" destOrd="0" presId="urn:microsoft.com/office/officeart/2018/2/layout/IconLabelList"/>
    <dgm:cxn modelId="{2816092B-E404-4EE8-B7AD-65D8E3E5BCED}" type="presOf" srcId="{071819FB-73D5-4CEC-8C10-58650A7E2F8F}" destId="{27001365-0BEE-4118-ACE5-0F4B516A4F85}" srcOrd="0" destOrd="0" presId="urn:microsoft.com/office/officeart/2018/2/layout/IconLabelList"/>
    <dgm:cxn modelId="{C79ADD90-B882-4A19-9376-3CA260851A88}" srcId="{10008687-847C-4820-9E0B-39FA83BFBBC6}" destId="{099A91FD-317A-49FD-A637-3C796D5D059B}" srcOrd="1" destOrd="0" parTransId="{5A05732D-5F6B-4859-AEA3-D54D086BB8B7}" sibTransId="{08A551BC-B287-48AE-970A-BBB43088D70A}"/>
    <dgm:cxn modelId="{EB27F8A9-E777-47BD-BEAA-06246E85673A}" srcId="{10008687-847C-4820-9E0B-39FA83BFBBC6}" destId="{C1E0DC92-F0CB-4B1F-8393-61BB9EF5E1C4}" srcOrd="2" destOrd="0" parTransId="{29468232-0994-4272-B5A1-8540DA0C1F93}" sibTransId="{DF56859E-E5B4-442D-995E-199DF91AFBEF}"/>
    <dgm:cxn modelId="{4C750FBE-085B-4FFF-BCBC-D0FD4827A520}" type="presOf" srcId="{C1E0DC92-F0CB-4B1F-8393-61BB9EF5E1C4}" destId="{8E0E5B04-7AE9-4FA5-9FEF-15E5E8846777}" srcOrd="0" destOrd="0" presId="urn:microsoft.com/office/officeart/2018/2/layout/IconLabelList"/>
    <dgm:cxn modelId="{8A4C0BD4-9ACC-4475-B5D7-6BD31FDCB481}" srcId="{10008687-847C-4820-9E0B-39FA83BFBBC6}" destId="{071819FB-73D5-4CEC-8C10-58650A7E2F8F}" srcOrd="0" destOrd="0" parTransId="{42DCED43-C115-400A-9443-F76EA6A3F723}" sibTransId="{981F77F9-2336-471B-A353-94CDEEB76C0F}"/>
    <dgm:cxn modelId="{27AADEEB-9046-4688-8DE9-5E16BF53DE65}" type="presOf" srcId="{10008687-847C-4820-9E0B-39FA83BFBBC6}" destId="{2DBB3E3A-E506-495A-A171-D15295EC1887}" srcOrd="0" destOrd="0" presId="urn:microsoft.com/office/officeart/2018/2/layout/IconLabelList"/>
    <dgm:cxn modelId="{B2447469-EFBF-4144-9F1C-32AC1F803265}" type="presParOf" srcId="{2DBB3E3A-E506-495A-A171-D15295EC1887}" destId="{E9C75B68-4C62-4F3D-A9E1-0D2D7233FE2F}" srcOrd="0" destOrd="0" presId="urn:microsoft.com/office/officeart/2018/2/layout/IconLabelList"/>
    <dgm:cxn modelId="{25681D76-DAD4-439F-BBFA-02BD0F20466C}" type="presParOf" srcId="{E9C75B68-4C62-4F3D-A9E1-0D2D7233FE2F}" destId="{1D94274E-8B9D-4449-A2E5-84F5CC8A82D7}" srcOrd="0" destOrd="0" presId="urn:microsoft.com/office/officeart/2018/2/layout/IconLabelList"/>
    <dgm:cxn modelId="{71C287CD-35D3-4960-9BF9-DD0B9F46EF34}" type="presParOf" srcId="{E9C75B68-4C62-4F3D-A9E1-0D2D7233FE2F}" destId="{A2828CB3-F12E-4AAE-B645-916A040922CD}" srcOrd="1" destOrd="0" presId="urn:microsoft.com/office/officeart/2018/2/layout/IconLabelList"/>
    <dgm:cxn modelId="{78E9BEEF-A9EF-4C37-8356-BB13ADBAC57D}" type="presParOf" srcId="{E9C75B68-4C62-4F3D-A9E1-0D2D7233FE2F}" destId="{27001365-0BEE-4118-ACE5-0F4B516A4F85}" srcOrd="2" destOrd="0" presId="urn:microsoft.com/office/officeart/2018/2/layout/IconLabelList"/>
    <dgm:cxn modelId="{3CD87D71-97A7-41E3-9CCA-B5A82232490C}" type="presParOf" srcId="{2DBB3E3A-E506-495A-A171-D15295EC1887}" destId="{AEEC0CD9-FB1C-43F4-BD05-8BBF34586BC4}" srcOrd="1" destOrd="0" presId="urn:microsoft.com/office/officeart/2018/2/layout/IconLabelList"/>
    <dgm:cxn modelId="{FB4546B5-C4D7-4FFB-8BE8-AEA36E7E9273}" type="presParOf" srcId="{2DBB3E3A-E506-495A-A171-D15295EC1887}" destId="{5BF3D1F8-5577-4749-9C13-B1EA1A9CE140}" srcOrd="2" destOrd="0" presId="urn:microsoft.com/office/officeart/2018/2/layout/IconLabelList"/>
    <dgm:cxn modelId="{1CA9BE80-D70C-412E-AB2B-934A897371C9}" type="presParOf" srcId="{5BF3D1F8-5577-4749-9C13-B1EA1A9CE140}" destId="{52C1E6AA-A230-478F-9071-25F029208FA1}" srcOrd="0" destOrd="0" presId="urn:microsoft.com/office/officeart/2018/2/layout/IconLabelList"/>
    <dgm:cxn modelId="{BE0A5463-1273-4D9A-BB19-469970BECBBA}" type="presParOf" srcId="{5BF3D1F8-5577-4749-9C13-B1EA1A9CE140}" destId="{558DEF8F-0388-4CDE-80F3-7CA61DCB46FD}" srcOrd="1" destOrd="0" presId="urn:microsoft.com/office/officeart/2018/2/layout/IconLabelList"/>
    <dgm:cxn modelId="{62D17EB4-7C27-4D51-868F-008D8889D32B}" type="presParOf" srcId="{5BF3D1F8-5577-4749-9C13-B1EA1A9CE140}" destId="{627423FF-9AF6-4232-B104-F201471A1C74}" srcOrd="2" destOrd="0" presId="urn:microsoft.com/office/officeart/2018/2/layout/IconLabelList"/>
    <dgm:cxn modelId="{EFD16FC1-F188-4CD9-9020-C4F99C8BE905}" type="presParOf" srcId="{2DBB3E3A-E506-495A-A171-D15295EC1887}" destId="{AAA58D5D-CD89-47F3-947C-04270A6B259A}" srcOrd="3" destOrd="0" presId="urn:microsoft.com/office/officeart/2018/2/layout/IconLabelList"/>
    <dgm:cxn modelId="{A7D82CD0-A552-46AA-9977-4E2F42FE176A}" type="presParOf" srcId="{2DBB3E3A-E506-495A-A171-D15295EC1887}" destId="{94EBFCE7-155A-4852-8504-EE083D616D10}" srcOrd="4" destOrd="0" presId="urn:microsoft.com/office/officeart/2018/2/layout/IconLabelList"/>
    <dgm:cxn modelId="{65261252-3BFC-450E-A1BC-8B88C52B9B23}" type="presParOf" srcId="{94EBFCE7-155A-4852-8504-EE083D616D10}" destId="{30A9B387-F2C0-435D-9DAD-5A1E6450A30A}" srcOrd="0" destOrd="0" presId="urn:microsoft.com/office/officeart/2018/2/layout/IconLabelList"/>
    <dgm:cxn modelId="{5CC9355B-DED1-44AC-B612-E7E4AD6AF8D2}" type="presParOf" srcId="{94EBFCE7-155A-4852-8504-EE083D616D10}" destId="{23944238-ECD5-41E7-8498-A5F67EADAAEB}" srcOrd="1" destOrd="0" presId="urn:microsoft.com/office/officeart/2018/2/layout/IconLabelList"/>
    <dgm:cxn modelId="{EC214EBA-C062-4FC1-B8C5-5BDA6E2CF583}" type="presParOf" srcId="{94EBFCE7-155A-4852-8504-EE083D616D10}" destId="{8E0E5B04-7AE9-4FA5-9FEF-15E5E884677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302B96F-38FE-4B0C-81AC-89EBC49B0DF6}"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DA373431-1185-4417-9A3B-ACAAD8523FBC}">
      <dgm:prSet custT="1"/>
      <dgm:spPr/>
      <dgm:t>
        <a:bodyPr/>
        <a:lstStyle/>
        <a:p>
          <a:pPr algn="just"/>
          <a:r>
            <a:rPr lang="es-ES" sz="1600" b="0" i="0" dirty="0"/>
            <a:t>El modelo es un tipo de modelo estocástico que combina características tanto de los modelos </a:t>
          </a:r>
          <a:r>
            <a:rPr lang="es-ES" sz="1600" b="0" i="0" dirty="0" err="1"/>
            <a:t>autoregresivos</a:t>
          </a:r>
          <a:r>
            <a:rPr lang="es-ES" sz="1600" b="0" i="0" dirty="0"/>
            <a:t> (AR) como de los modelos de medias móviles (MA). </a:t>
          </a:r>
          <a:endParaRPr lang="en-US" sz="1600" dirty="0"/>
        </a:p>
      </dgm:t>
    </dgm:pt>
    <dgm:pt modelId="{629F81B3-17B5-483A-8B95-C84BB8BD5760}" type="parTrans" cxnId="{758D2D2F-06F5-4CE2-BB99-C08A098B8979}">
      <dgm:prSet/>
      <dgm:spPr/>
      <dgm:t>
        <a:bodyPr/>
        <a:lstStyle/>
        <a:p>
          <a:pPr algn="just"/>
          <a:endParaRPr lang="en-US" sz="2800"/>
        </a:p>
      </dgm:t>
    </dgm:pt>
    <dgm:pt modelId="{48B17035-B345-4557-BE59-994A13B452B6}" type="sibTrans" cxnId="{758D2D2F-06F5-4CE2-BB99-C08A098B8979}">
      <dgm:prSet/>
      <dgm:spPr/>
      <dgm:t>
        <a:bodyPr/>
        <a:lstStyle/>
        <a:p>
          <a:pPr algn="just"/>
          <a:endParaRPr lang="en-US" sz="2800"/>
        </a:p>
      </dgm:t>
    </dgm:pt>
    <dgm:pt modelId="{6FCE28EB-44DA-4F35-9EBD-94CEA96596B9}">
      <dgm:prSet custT="1"/>
      <dgm:spPr/>
      <dgm:t>
        <a:bodyPr/>
        <a:lstStyle/>
        <a:p>
          <a:pPr algn="just"/>
          <a:r>
            <a:rPr lang="es-ES" sz="1600" b="0" i="0"/>
            <a:t>Este modelo se utiliza comúnmente en el análisis y pronóstico de series de tiempo para capturar tanto la dependencia temporal de las observaciones como la estructura de ruido en los datos.</a:t>
          </a:r>
          <a:endParaRPr lang="en-US" sz="1600"/>
        </a:p>
      </dgm:t>
    </dgm:pt>
    <dgm:pt modelId="{F241D9A4-FBD1-42B9-8F3E-2E562226B778}" type="parTrans" cxnId="{2808CB82-BF53-43D2-A0C1-9BA7AD816E5D}">
      <dgm:prSet/>
      <dgm:spPr/>
      <dgm:t>
        <a:bodyPr/>
        <a:lstStyle/>
        <a:p>
          <a:pPr algn="just"/>
          <a:endParaRPr lang="en-US" sz="2800"/>
        </a:p>
      </dgm:t>
    </dgm:pt>
    <dgm:pt modelId="{D968D582-806F-49AC-823E-DF36C4EFDC1C}" type="sibTrans" cxnId="{2808CB82-BF53-43D2-A0C1-9BA7AD816E5D}">
      <dgm:prSet/>
      <dgm:spPr/>
      <dgm:t>
        <a:bodyPr/>
        <a:lstStyle/>
        <a:p>
          <a:pPr algn="just"/>
          <a:endParaRPr lang="en-US" sz="2800"/>
        </a:p>
      </dgm:t>
    </dgm:pt>
    <dgm:pt modelId="{23926E2B-164B-4218-B7CA-DE08C77651B5}">
      <dgm:prSet custT="1"/>
      <dgm:spPr/>
      <dgm:t>
        <a:bodyPr/>
        <a:lstStyle/>
        <a:p>
          <a:pPr algn="just"/>
          <a:r>
            <a:rPr lang="es-ES" sz="1600"/>
            <a:t>Estos modelos son ampliamente utilizados en el análisis de series de tiempo para modelar y predecir datos en una variedad de campos, como finanzas, economía, meteorología y más.</a:t>
          </a:r>
          <a:endParaRPr lang="en-US" sz="1600"/>
        </a:p>
      </dgm:t>
    </dgm:pt>
    <dgm:pt modelId="{8FF35E80-61C2-4592-B0E4-717358F1BCD1}" type="parTrans" cxnId="{2C9547B3-DEE2-4B2D-BEC5-F77891896B51}">
      <dgm:prSet/>
      <dgm:spPr/>
      <dgm:t>
        <a:bodyPr/>
        <a:lstStyle/>
        <a:p>
          <a:pPr algn="just"/>
          <a:endParaRPr lang="en-US" sz="2800"/>
        </a:p>
      </dgm:t>
    </dgm:pt>
    <dgm:pt modelId="{9EFD9DA3-4656-4100-8DF5-225BCDC731D6}" type="sibTrans" cxnId="{2C9547B3-DEE2-4B2D-BEC5-F77891896B51}">
      <dgm:prSet/>
      <dgm:spPr/>
      <dgm:t>
        <a:bodyPr/>
        <a:lstStyle/>
        <a:p>
          <a:pPr algn="just"/>
          <a:endParaRPr lang="en-US" sz="2800"/>
        </a:p>
      </dgm:t>
    </dgm:pt>
    <dgm:pt modelId="{350D2E9C-E349-4169-973C-BCB5B05E74DD}" type="pres">
      <dgm:prSet presAssocID="{1302B96F-38FE-4B0C-81AC-89EBC49B0DF6}" presName="root" presStyleCnt="0">
        <dgm:presLayoutVars>
          <dgm:dir/>
          <dgm:resizeHandles val="exact"/>
        </dgm:presLayoutVars>
      </dgm:prSet>
      <dgm:spPr/>
    </dgm:pt>
    <dgm:pt modelId="{6D44F004-E4FD-4F65-AAE6-29B2D26AE1F9}" type="pres">
      <dgm:prSet presAssocID="{1302B96F-38FE-4B0C-81AC-89EBC49B0DF6}" presName="container" presStyleCnt="0">
        <dgm:presLayoutVars>
          <dgm:dir/>
          <dgm:resizeHandles val="exact"/>
        </dgm:presLayoutVars>
      </dgm:prSet>
      <dgm:spPr/>
    </dgm:pt>
    <dgm:pt modelId="{3AFD28DD-2600-4FA3-AD58-B6CD58DC322C}" type="pres">
      <dgm:prSet presAssocID="{DA373431-1185-4417-9A3B-ACAAD8523FBC}" presName="compNode" presStyleCnt="0"/>
      <dgm:spPr/>
    </dgm:pt>
    <dgm:pt modelId="{4138A07E-5AF8-4299-8D68-2AC09A95A690}" type="pres">
      <dgm:prSet presAssocID="{DA373431-1185-4417-9A3B-ACAAD8523FBC}" presName="iconBgRect" presStyleLbl="bgShp" presStyleIdx="0" presStyleCnt="3"/>
      <dgm:spPr/>
    </dgm:pt>
    <dgm:pt modelId="{C1C53653-74A5-40AE-AC91-ABAF5727923C}" type="pres">
      <dgm:prSet presAssocID="{DA373431-1185-4417-9A3B-ACAAD8523F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e"/>
        </a:ext>
      </dgm:extLst>
    </dgm:pt>
    <dgm:pt modelId="{6F2EE7EA-E712-4819-999B-B086508B3F85}" type="pres">
      <dgm:prSet presAssocID="{DA373431-1185-4417-9A3B-ACAAD8523FBC}" presName="spaceRect" presStyleCnt="0"/>
      <dgm:spPr/>
    </dgm:pt>
    <dgm:pt modelId="{B16CA132-95E6-4640-8275-AF8A80D729B7}" type="pres">
      <dgm:prSet presAssocID="{DA373431-1185-4417-9A3B-ACAAD8523FBC}" presName="textRect" presStyleLbl="revTx" presStyleIdx="0" presStyleCnt="3">
        <dgm:presLayoutVars>
          <dgm:chMax val="1"/>
          <dgm:chPref val="1"/>
        </dgm:presLayoutVars>
      </dgm:prSet>
      <dgm:spPr/>
    </dgm:pt>
    <dgm:pt modelId="{BCE3E7CA-0BD9-4820-8869-FABFA3BDC92E}" type="pres">
      <dgm:prSet presAssocID="{48B17035-B345-4557-BE59-994A13B452B6}" presName="sibTrans" presStyleLbl="sibTrans2D1" presStyleIdx="0" presStyleCnt="0"/>
      <dgm:spPr/>
    </dgm:pt>
    <dgm:pt modelId="{D7A954C7-62C0-4334-9D1E-683E0642EC1C}" type="pres">
      <dgm:prSet presAssocID="{6FCE28EB-44DA-4F35-9EBD-94CEA96596B9}" presName="compNode" presStyleCnt="0"/>
      <dgm:spPr/>
    </dgm:pt>
    <dgm:pt modelId="{64CA8FAC-A5A6-412E-B927-2D4788F7B939}" type="pres">
      <dgm:prSet presAssocID="{6FCE28EB-44DA-4F35-9EBD-94CEA96596B9}" presName="iconBgRect" presStyleLbl="bgShp" presStyleIdx="1" presStyleCnt="3"/>
      <dgm:spPr/>
    </dgm:pt>
    <dgm:pt modelId="{58C66F80-AF3A-456F-80A6-9DD146EC3DFB}" type="pres">
      <dgm:prSet presAssocID="{6FCE28EB-44DA-4F35-9EBD-94CEA96596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rtial Sun"/>
        </a:ext>
      </dgm:extLst>
    </dgm:pt>
    <dgm:pt modelId="{5CB3058B-BAB5-443B-9FF1-3A62CD2900A1}" type="pres">
      <dgm:prSet presAssocID="{6FCE28EB-44DA-4F35-9EBD-94CEA96596B9}" presName="spaceRect" presStyleCnt="0"/>
      <dgm:spPr/>
    </dgm:pt>
    <dgm:pt modelId="{90F636F6-5254-44F8-AD6A-D6672BA4E186}" type="pres">
      <dgm:prSet presAssocID="{6FCE28EB-44DA-4F35-9EBD-94CEA96596B9}" presName="textRect" presStyleLbl="revTx" presStyleIdx="1" presStyleCnt="3">
        <dgm:presLayoutVars>
          <dgm:chMax val="1"/>
          <dgm:chPref val="1"/>
        </dgm:presLayoutVars>
      </dgm:prSet>
      <dgm:spPr/>
    </dgm:pt>
    <dgm:pt modelId="{B4A4F8FB-74ED-4228-BA32-09C130B7278A}" type="pres">
      <dgm:prSet presAssocID="{D968D582-806F-49AC-823E-DF36C4EFDC1C}" presName="sibTrans" presStyleLbl="sibTrans2D1" presStyleIdx="0" presStyleCnt="0"/>
      <dgm:spPr/>
    </dgm:pt>
    <dgm:pt modelId="{E9475F4E-3522-4CAD-BF0A-C9F00C533B6A}" type="pres">
      <dgm:prSet presAssocID="{23926E2B-164B-4218-B7CA-DE08C77651B5}" presName="compNode" presStyleCnt="0"/>
      <dgm:spPr/>
    </dgm:pt>
    <dgm:pt modelId="{178C6F03-06F0-4BAC-BCBA-7DEDC1934871}" type="pres">
      <dgm:prSet presAssocID="{23926E2B-164B-4218-B7CA-DE08C77651B5}" presName="iconBgRect" presStyleLbl="bgShp" presStyleIdx="2" presStyleCnt="3"/>
      <dgm:spPr/>
    </dgm:pt>
    <dgm:pt modelId="{A4155C8C-35F6-4230-B9C0-CD35DC98A82E}" type="pres">
      <dgm:prSet presAssocID="{23926E2B-164B-4218-B7CA-DE08C77651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D4E18C5C-3AA3-46BB-90A5-260D961A77A7}" type="pres">
      <dgm:prSet presAssocID="{23926E2B-164B-4218-B7CA-DE08C77651B5}" presName="spaceRect" presStyleCnt="0"/>
      <dgm:spPr/>
    </dgm:pt>
    <dgm:pt modelId="{ED40E407-C947-4A36-BBB7-B453BA81F771}" type="pres">
      <dgm:prSet presAssocID="{23926E2B-164B-4218-B7CA-DE08C77651B5}" presName="textRect" presStyleLbl="revTx" presStyleIdx="2" presStyleCnt="3">
        <dgm:presLayoutVars>
          <dgm:chMax val="1"/>
          <dgm:chPref val="1"/>
        </dgm:presLayoutVars>
      </dgm:prSet>
      <dgm:spPr/>
    </dgm:pt>
  </dgm:ptLst>
  <dgm:cxnLst>
    <dgm:cxn modelId="{91CF4E2E-0385-47AD-89F0-821BA459F18B}" type="presOf" srcId="{DA373431-1185-4417-9A3B-ACAAD8523FBC}" destId="{B16CA132-95E6-4640-8275-AF8A80D729B7}" srcOrd="0" destOrd="0" presId="urn:microsoft.com/office/officeart/2018/2/layout/IconCircleList"/>
    <dgm:cxn modelId="{758D2D2F-06F5-4CE2-BB99-C08A098B8979}" srcId="{1302B96F-38FE-4B0C-81AC-89EBC49B0DF6}" destId="{DA373431-1185-4417-9A3B-ACAAD8523FBC}" srcOrd="0" destOrd="0" parTransId="{629F81B3-17B5-483A-8B95-C84BB8BD5760}" sibTransId="{48B17035-B345-4557-BE59-994A13B452B6}"/>
    <dgm:cxn modelId="{AE6C3A3B-0023-4609-BEEA-1F62B8AC8B5F}" type="presOf" srcId="{D968D582-806F-49AC-823E-DF36C4EFDC1C}" destId="{B4A4F8FB-74ED-4228-BA32-09C130B7278A}" srcOrd="0" destOrd="0" presId="urn:microsoft.com/office/officeart/2018/2/layout/IconCircleList"/>
    <dgm:cxn modelId="{BD3CC75E-4382-4EBC-BFA5-2CC6CA8534C2}" type="presOf" srcId="{6FCE28EB-44DA-4F35-9EBD-94CEA96596B9}" destId="{90F636F6-5254-44F8-AD6A-D6672BA4E186}" srcOrd="0" destOrd="0" presId="urn:microsoft.com/office/officeart/2018/2/layout/IconCircleList"/>
    <dgm:cxn modelId="{05726F82-0381-4001-8405-BD2C1DF672A6}" type="presOf" srcId="{1302B96F-38FE-4B0C-81AC-89EBC49B0DF6}" destId="{350D2E9C-E349-4169-973C-BCB5B05E74DD}" srcOrd="0" destOrd="0" presId="urn:microsoft.com/office/officeart/2018/2/layout/IconCircleList"/>
    <dgm:cxn modelId="{2808CB82-BF53-43D2-A0C1-9BA7AD816E5D}" srcId="{1302B96F-38FE-4B0C-81AC-89EBC49B0DF6}" destId="{6FCE28EB-44DA-4F35-9EBD-94CEA96596B9}" srcOrd="1" destOrd="0" parTransId="{F241D9A4-FBD1-42B9-8F3E-2E562226B778}" sibTransId="{D968D582-806F-49AC-823E-DF36C4EFDC1C}"/>
    <dgm:cxn modelId="{F1A26DAC-1685-4EE2-A374-FEF3A2B10EA6}" type="presOf" srcId="{48B17035-B345-4557-BE59-994A13B452B6}" destId="{BCE3E7CA-0BD9-4820-8869-FABFA3BDC92E}" srcOrd="0" destOrd="0" presId="urn:microsoft.com/office/officeart/2018/2/layout/IconCircleList"/>
    <dgm:cxn modelId="{2C9547B3-DEE2-4B2D-BEC5-F77891896B51}" srcId="{1302B96F-38FE-4B0C-81AC-89EBC49B0DF6}" destId="{23926E2B-164B-4218-B7CA-DE08C77651B5}" srcOrd="2" destOrd="0" parTransId="{8FF35E80-61C2-4592-B0E4-717358F1BCD1}" sibTransId="{9EFD9DA3-4656-4100-8DF5-225BCDC731D6}"/>
    <dgm:cxn modelId="{FC1B5EF6-1CCF-4D2B-B086-688B6362FB54}" type="presOf" srcId="{23926E2B-164B-4218-B7CA-DE08C77651B5}" destId="{ED40E407-C947-4A36-BBB7-B453BA81F771}" srcOrd="0" destOrd="0" presId="urn:microsoft.com/office/officeart/2018/2/layout/IconCircleList"/>
    <dgm:cxn modelId="{24C938DE-5DEF-4A4E-8067-4916DBEDF98E}" type="presParOf" srcId="{350D2E9C-E349-4169-973C-BCB5B05E74DD}" destId="{6D44F004-E4FD-4F65-AAE6-29B2D26AE1F9}" srcOrd="0" destOrd="0" presId="urn:microsoft.com/office/officeart/2018/2/layout/IconCircleList"/>
    <dgm:cxn modelId="{A6742C64-C534-4850-B2B4-6DA90B3CABD2}" type="presParOf" srcId="{6D44F004-E4FD-4F65-AAE6-29B2D26AE1F9}" destId="{3AFD28DD-2600-4FA3-AD58-B6CD58DC322C}" srcOrd="0" destOrd="0" presId="urn:microsoft.com/office/officeart/2018/2/layout/IconCircleList"/>
    <dgm:cxn modelId="{84F20675-AAE5-43CF-91BD-E41656774588}" type="presParOf" srcId="{3AFD28DD-2600-4FA3-AD58-B6CD58DC322C}" destId="{4138A07E-5AF8-4299-8D68-2AC09A95A690}" srcOrd="0" destOrd="0" presId="urn:microsoft.com/office/officeart/2018/2/layout/IconCircleList"/>
    <dgm:cxn modelId="{56B040AC-0DEB-4301-B5FF-B145A782FBE6}" type="presParOf" srcId="{3AFD28DD-2600-4FA3-AD58-B6CD58DC322C}" destId="{C1C53653-74A5-40AE-AC91-ABAF5727923C}" srcOrd="1" destOrd="0" presId="urn:microsoft.com/office/officeart/2018/2/layout/IconCircleList"/>
    <dgm:cxn modelId="{53D4A8F9-E81A-4D0A-994C-B47337A4F592}" type="presParOf" srcId="{3AFD28DD-2600-4FA3-AD58-B6CD58DC322C}" destId="{6F2EE7EA-E712-4819-999B-B086508B3F85}" srcOrd="2" destOrd="0" presId="urn:microsoft.com/office/officeart/2018/2/layout/IconCircleList"/>
    <dgm:cxn modelId="{8E9329F7-4065-4A8E-9A1F-010AB1ECCE02}" type="presParOf" srcId="{3AFD28DD-2600-4FA3-AD58-B6CD58DC322C}" destId="{B16CA132-95E6-4640-8275-AF8A80D729B7}" srcOrd="3" destOrd="0" presId="urn:microsoft.com/office/officeart/2018/2/layout/IconCircleList"/>
    <dgm:cxn modelId="{5EF00402-CB88-4547-89FB-FC71D715D9D4}" type="presParOf" srcId="{6D44F004-E4FD-4F65-AAE6-29B2D26AE1F9}" destId="{BCE3E7CA-0BD9-4820-8869-FABFA3BDC92E}" srcOrd="1" destOrd="0" presId="urn:microsoft.com/office/officeart/2018/2/layout/IconCircleList"/>
    <dgm:cxn modelId="{EE15D970-7304-480F-B0E4-9AA9AD07D9EC}" type="presParOf" srcId="{6D44F004-E4FD-4F65-AAE6-29B2D26AE1F9}" destId="{D7A954C7-62C0-4334-9D1E-683E0642EC1C}" srcOrd="2" destOrd="0" presId="urn:microsoft.com/office/officeart/2018/2/layout/IconCircleList"/>
    <dgm:cxn modelId="{7C27204F-22D0-4CC7-B3B9-99FA075200D1}" type="presParOf" srcId="{D7A954C7-62C0-4334-9D1E-683E0642EC1C}" destId="{64CA8FAC-A5A6-412E-B927-2D4788F7B939}" srcOrd="0" destOrd="0" presId="urn:microsoft.com/office/officeart/2018/2/layout/IconCircleList"/>
    <dgm:cxn modelId="{DF56A3E6-C718-4ED1-A4D5-757FFAAA7DC4}" type="presParOf" srcId="{D7A954C7-62C0-4334-9D1E-683E0642EC1C}" destId="{58C66F80-AF3A-456F-80A6-9DD146EC3DFB}" srcOrd="1" destOrd="0" presId="urn:microsoft.com/office/officeart/2018/2/layout/IconCircleList"/>
    <dgm:cxn modelId="{2AF16228-761B-49FD-9633-69E655A8ACD3}" type="presParOf" srcId="{D7A954C7-62C0-4334-9D1E-683E0642EC1C}" destId="{5CB3058B-BAB5-443B-9FF1-3A62CD2900A1}" srcOrd="2" destOrd="0" presId="urn:microsoft.com/office/officeart/2018/2/layout/IconCircleList"/>
    <dgm:cxn modelId="{EA6F6B1F-BF19-49F9-8B3A-6075D66E6767}" type="presParOf" srcId="{D7A954C7-62C0-4334-9D1E-683E0642EC1C}" destId="{90F636F6-5254-44F8-AD6A-D6672BA4E186}" srcOrd="3" destOrd="0" presId="urn:microsoft.com/office/officeart/2018/2/layout/IconCircleList"/>
    <dgm:cxn modelId="{B0561ACF-8EFB-4305-BDB8-D2AF1129570A}" type="presParOf" srcId="{6D44F004-E4FD-4F65-AAE6-29B2D26AE1F9}" destId="{B4A4F8FB-74ED-4228-BA32-09C130B7278A}" srcOrd="3" destOrd="0" presId="urn:microsoft.com/office/officeart/2018/2/layout/IconCircleList"/>
    <dgm:cxn modelId="{74914329-2272-4448-B832-34C574520D91}" type="presParOf" srcId="{6D44F004-E4FD-4F65-AAE6-29B2D26AE1F9}" destId="{E9475F4E-3522-4CAD-BF0A-C9F00C533B6A}" srcOrd="4" destOrd="0" presId="urn:microsoft.com/office/officeart/2018/2/layout/IconCircleList"/>
    <dgm:cxn modelId="{0E5E63CF-A85B-4DDA-ADA4-0E67DA199414}" type="presParOf" srcId="{E9475F4E-3522-4CAD-BF0A-C9F00C533B6A}" destId="{178C6F03-06F0-4BAC-BCBA-7DEDC1934871}" srcOrd="0" destOrd="0" presId="urn:microsoft.com/office/officeart/2018/2/layout/IconCircleList"/>
    <dgm:cxn modelId="{EB052161-86AF-42A9-9BBA-5772980356D2}" type="presParOf" srcId="{E9475F4E-3522-4CAD-BF0A-C9F00C533B6A}" destId="{A4155C8C-35F6-4230-B9C0-CD35DC98A82E}" srcOrd="1" destOrd="0" presId="urn:microsoft.com/office/officeart/2018/2/layout/IconCircleList"/>
    <dgm:cxn modelId="{3042367F-2258-4A9E-83A5-447879395C61}" type="presParOf" srcId="{E9475F4E-3522-4CAD-BF0A-C9F00C533B6A}" destId="{D4E18C5C-3AA3-46BB-90A5-260D961A77A7}" srcOrd="2" destOrd="0" presId="urn:microsoft.com/office/officeart/2018/2/layout/IconCircleList"/>
    <dgm:cxn modelId="{AC6E507F-22E0-4F08-A047-5F8423A4CA95}" type="presParOf" srcId="{E9475F4E-3522-4CAD-BF0A-C9F00C533B6A}" destId="{ED40E407-C947-4A36-BBB7-B453BA81F77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FAC2806-6944-4388-AD4F-E2529692B9F1}" type="doc">
      <dgm:prSet loTypeId="urn:microsoft.com/office/officeart/2018/2/layout/IconLabelList" loCatId="icon" qsTypeId="urn:microsoft.com/office/officeart/2005/8/quickstyle/simple1" qsCatId="simple" csTypeId="urn:microsoft.com/office/officeart/2005/8/colors/accent4_2" csCatId="accent4" phldr="1"/>
      <dgm:spPr/>
      <dgm:t>
        <a:bodyPr/>
        <a:lstStyle/>
        <a:p>
          <a:endParaRPr lang="en-US"/>
        </a:p>
      </dgm:t>
    </dgm:pt>
    <dgm:pt modelId="{27B9DD08-6351-408B-814F-5E3AD509B33B}">
      <dgm:prSet custT="1"/>
      <dgm:spPr/>
      <dgm:t>
        <a:bodyPr/>
        <a:lstStyle/>
        <a:p>
          <a:pPr>
            <a:lnSpc>
              <a:spcPct val="100000"/>
            </a:lnSpc>
          </a:pPr>
          <a:r>
            <a:rPr lang="es-ES" sz="1400" dirty="0"/>
            <a:t>El modelo </a:t>
          </a:r>
          <a:r>
            <a:rPr lang="es-ES" sz="1400" b="1" dirty="0"/>
            <a:t>ARIMA</a:t>
          </a:r>
          <a:r>
            <a:rPr lang="es-ES" sz="1400" dirty="0"/>
            <a:t> (</a:t>
          </a:r>
          <a:r>
            <a:rPr lang="es-ES" sz="1400" dirty="0" err="1"/>
            <a:t>Autoregressive</a:t>
          </a:r>
          <a:r>
            <a:rPr lang="es-ES" sz="1400" dirty="0"/>
            <a:t> </a:t>
          </a:r>
          <a:r>
            <a:rPr lang="es-ES" sz="1400" dirty="0" err="1"/>
            <a:t>Integrated</a:t>
          </a:r>
          <a:r>
            <a:rPr lang="es-ES" sz="1400" dirty="0"/>
            <a:t> </a:t>
          </a:r>
          <a:r>
            <a:rPr lang="es-ES" sz="1400" dirty="0" err="1"/>
            <a:t>Moving</a:t>
          </a:r>
          <a:r>
            <a:rPr lang="es-ES" sz="1400" dirty="0"/>
            <a:t> </a:t>
          </a:r>
          <a:r>
            <a:rPr lang="es-ES" sz="1400" dirty="0" err="1"/>
            <a:t>Average</a:t>
          </a:r>
          <a:r>
            <a:rPr lang="es-ES" sz="1400" dirty="0"/>
            <a:t>) es un tipo de modelo estocástico utilizado para analizar y predecir series de tiempo. </a:t>
          </a:r>
          <a:endParaRPr lang="en-US" sz="1400" dirty="0"/>
        </a:p>
      </dgm:t>
    </dgm:pt>
    <dgm:pt modelId="{CA71B5E6-14A0-4C10-A1AC-8D12BB61B636}" type="parTrans" cxnId="{D0679A86-434E-42DC-AD4E-01B4067CF4C9}">
      <dgm:prSet/>
      <dgm:spPr/>
      <dgm:t>
        <a:bodyPr/>
        <a:lstStyle/>
        <a:p>
          <a:endParaRPr lang="en-US" sz="2400"/>
        </a:p>
      </dgm:t>
    </dgm:pt>
    <dgm:pt modelId="{C4EF9CDE-0722-48D2-B966-B701B6D64847}" type="sibTrans" cxnId="{D0679A86-434E-42DC-AD4E-01B4067CF4C9}">
      <dgm:prSet/>
      <dgm:spPr/>
      <dgm:t>
        <a:bodyPr/>
        <a:lstStyle/>
        <a:p>
          <a:endParaRPr lang="en-US" sz="2400"/>
        </a:p>
      </dgm:t>
    </dgm:pt>
    <dgm:pt modelId="{D200199D-88B4-4E57-8EFA-42D8A249AEAA}">
      <dgm:prSet custT="1"/>
      <dgm:spPr/>
      <dgm:t>
        <a:bodyPr/>
        <a:lstStyle/>
        <a:p>
          <a:pPr>
            <a:lnSpc>
              <a:spcPct val="100000"/>
            </a:lnSpc>
          </a:pPr>
          <a:r>
            <a:rPr lang="es-ES" sz="1400" dirty="0"/>
            <a:t>Los modelos ARIMA son ampliamente utilizados en el análisis y pronóstico de series de tiempo en una variedad de campos, como economía, finanzas, meteorología, entre otros. </a:t>
          </a:r>
          <a:endParaRPr lang="en-US" sz="1400" dirty="0"/>
        </a:p>
      </dgm:t>
    </dgm:pt>
    <dgm:pt modelId="{42E335A6-D547-41B9-9681-F3E5F1349479}" type="parTrans" cxnId="{EC4DDBFB-6F77-495F-80F9-D308B4E31A28}">
      <dgm:prSet/>
      <dgm:spPr/>
      <dgm:t>
        <a:bodyPr/>
        <a:lstStyle/>
        <a:p>
          <a:endParaRPr lang="en-US" sz="2400"/>
        </a:p>
      </dgm:t>
    </dgm:pt>
    <dgm:pt modelId="{959CA83F-8253-483D-ADC4-88DF4D03F6D2}" type="sibTrans" cxnId="{EC4DDBFB-6F77-495F-80F9-D308B4E31A28}">
      <dgm:prSet/>
      <dgm:spPr/>
      <dgm:t>
        <a:bodyPr/>
        <a:lstStyle/>
        <a:p>
          <a:endParaRPr lang="en-US" sz="2400"/>
        </a:p>
      </dgm:t>
    </dgm:pt>
    <dgm:pt modelId="{2FFB1D37-02DE-49B6-987E-53B0EE177308}">
      <dgm:prSet custT="1"/>
      <dgm:spPr/>
      <dgm:t>
        <a:bodyPr/>
        <a:lstStyle/>
        <a:p>
          <a:pPr>
            <a:lnSpc>
              <a:spcPct val="100000"/>
            </a:lnSpc>
          </a:pPr>
          <a:r>
            <a:rPr lang="es-ES" sz="1400"/>
            <a:t>Son especialmente útiles cuando los datos exhiben tendencias y/o estacionalidad, ya que el componente de integración puede ayudar a controlar estas características. </a:t>
          </a:r>
          <a:endParaRPr lang="en-US" sz="1400"/>
        </a:p>
      </dgm:t>
    </dgm:pt>
    <dgm:pt modelId="{104FD3FE-7ED8-4C34-BE9E-CD668D8E38C5}" type="parTrans" cxnId="{1D3859B5-55BE-494B-99B4-83E4D15E2AC3}">
      <dgm:prSet/>
      <dgm:spPr/>
      <dgm:t>
        <a:bodyPr/>
        <a:lstStyle/>
        <a:p>
          <a:endParaRPr lang="en-US" sz="2400"/>
        </a:p>
      </dgm:t>
    </dgm:pt>
    <dgm:pt modelId="{5FB8CBF0-FDC9-4A66-BE6F-75C35E2557C3}" type="sibTrans" cxnId="{1D3859B5-55BE-494B-99B4-83E4D15E2AC3}">
      <dgm:prSet/>
      <dgm:spPr/>
      <dgm:t>
        <a:bodyPr/>
        <a:lstStyle/>
        <a:p>
          <a:endParaRPr lang="en-US" sz="2400"/>
        </a:p>
      </dgm:t>
    </dgm:pt>
    <dgm:pt modelId="{ABFDCAC0-DB54-45A4-85B3-B2D5F93D93B1}" type="pres">
      <dgm:prSet presAssocID="{CFAC2806-6944-4388-AD4F-E2529692B9F1}" presName="root" presStyleCnt="0">
        <dgm:presLayoutVars>
          <dgm:dir/>
          <dgm:resizeHandles val="exact"/>
        </dgm:presLayoutVars>
      </dgm:prSet>
      <dgm:spPr/>
    </dgm:pt>
    <dgm:pt modelId="{E5AE8CF5-F268-4A38-BB38-3DF3A3BCAC12}" type="pres">
      <dgm:prSet presAssocID="{27B9DD08-6351-408B-814F-5E3AD509B33B}" presName="compNode" presStyleCnt="0"/>
      <dgm:spPr/>
    </dgm:pt>
    <dgm:pt modelId="{FAF5E185-D63E-44CB-A741-1199A8785907}" type="pres">
      <dgm:prSet presAssocID="{27B9DD08-6351-408B-814F-5E3AD509B3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0A480C25-BF80-4515-8693-A0647748515B}" type="pres">
      <dgm:prSet presAssocID="{27B9DD08-6351-408B-814F-5E3AD509B33B}" presName="spaceRect" presStyleCnt="0"/>
      <dgm:spPr/>
    </dgm:pt>
    <dgm:pt modelId="{B5F5E906-C988-416A-9F9A-9E58AB1D442C}" type="pres">
      <dgm:prSet presAssocID="{27B9DD08-6351-408B-814F-5E3AD509B33B}" presName="textRect" presStyleLbl="revTx" presStyleIdx="0" presStyleCnt="3">
        <dgm:presLayoutVars>
          <dgm:chMax val="1"/>
          <dgm:chPref val="1"/>
        </dgm:presLayoutVars>
      </dgm:prSet>
      <dgm:spPr/>
    </dgm:pt>
    <dgm:pt modelId="{72DFEC6B-552F-4FD1-A638-ABCBD06BF27D}" type="pres">
      <dgm:prSet presAssocID="{C4EF9CDE-0722-48D2-B966-B701B6D64847}" presName="sibTrans" presStyleCnt="0"/>
      <dgm:spPr/>
    </dgm:pt>
    <dgm:pt modelId="{7CEF5922-E977-4DDC-8C27-1169D68BFA81}" type="pres">
      <dgm:prSet presAssocID="{D200199D-88B4-4E57-8EFA-42D8A249AEAA}" presName="compNode" presStyleCnt="0"/>
      <dgm:spPr/>
    </dgm:pt>
    <dgm:pt modelId="{639C5EF1-790E-49D6-8857-EE0624AC668D}" type="pres">
      <dgm:prSet presAssocID="{D200199D-88B4-4E57-8EFA-42D8A249AE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57F4D9A0-077F-4A36-873E-72F09A07AB8D}" type="pres">
      <dgm:prSet presAssocID="{D200199D-88B4-4E57-8EFA-42D8A249AEAA}" presName="spaceRect" presStyleCnt="0"/>
      <dgm:spPr/>
    </dgm:pt>
    <dgm:pt modelId="{5902EF6D-F476-4316-921A-A70AF9F44228}" type="pres">
      <dgm:prSet presAssocID="{D200199D-88B4-4E57-8EFA-42D8A249AEAA}" presName="textRect" presStyleLbl="revTx" presStyleIdx="1" presStyleCnt="3">
        <dgm:presLayoutVars>
          <dgm:chMax val="1"/>
          <dgm:chPref val="1"/>
        </dgm:presLayoutVars>
      </dgm:prSet>
      <dgm:spPr/>
    </dgm:pt>
    <dgm:pt modelId="{8344331B-9ACE-492D-9A60-21D71BC953F1}" type="pres">
      <dgm:prSet presAssocID="{959CA83F-8253-483D-ADC4-88DF4D03F6D2}" presName="sibTrans" presStyleCnt="0"/>
      <dgm:spPr/>
    </dgm:pt>
    <dgm:pt modelId="{92AC2577-E587-4CB4-9B65-99AA7372D8E8}" type="pres">
      <dgm:prSet presAssocID="{2FFB1D37-02DE-49B6-987E-53B0EE177308}" presName="compNode" presStyleCnt="0"/>
      <dgm:spPr/>
    </dgm:pt>
    <dgm:pt modelId="{634DCBB3-C0BF-4363-922F-CA6BEDA5476B}" type="pres">
      <dgm:prSet presAssocID="{2FFB1D37-02DE-49B6-987E-53B0EE1773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4A4435-024B-4959-9801-B6D0F8574D4B}" type="pres">
      <dgm:prSet presAssocID="{2FFB1D37-02DE-49B6-987E-53B0EE177308}" presName="spaceRect" presStyleCnt="0"/>
      <dgm:spPr/>
    </dgm:pt>
    <dgm:pt modelId="{F065BA09-119E-4A5E-89E2-23E7652A3844}" type="pres">
      <dgm:prSet presAssocID="{2FFB1D37-02DE-49B6-987E-53B0EE177308}" presName="textRect" presStyleLbl="revTx" presStyleIdx="2" presStyleCnt="3">
        <dgm:presLayoutVars>
          <dgm:chMax val="1"/>
          <dgm:chPref val="1"/>
        </dgm:presLayoutVars>
      </dgm:prSet>
      <dgm:spPr/>
    </dgm:pt>
  </dgm:ptLst>
  <dgm:cxnLst>
    <dgm:cxn modelId="{7B8FE708-788F-4541-BB7B-FACB65003C0F}" type="presOf" srcId="{CFAC2806-6944-4388-AD4F-E2529692B9F1}" destId="{ABFDCAC0-DB54-45A4-85B3-B2D5F93D93B1}" srcOrd="0" destOrd="0" presId="urn:microsoft.com/office/officeart/2018/2/layout/IconLabelList"/>
    <dgm:cxn modelId="{D0679A86-434E-42DC-AD4E-01B4067CF4C9}" srcId="{CFAC2806-6944-4388-AD4F-E2529692B9F1}" destId="{27B9DD08-6351-408B-814F-5E3AD509B33B}" srcOrd="0" destOrd="0" parTransId="{CA71B5E6-14A0-4C10-A1AC-8D12BB61B636}" sibTransId="{C4EF9CDE-0722-48D2-B966-B701B6D64847}"/>
    <dgm:cxn modelId="{1D3859B5-55BE-494B-99B4-83E4D15E2AC3}" srcId="{CFAC2806-6944-4388-AD4F-E2529692B9F1}" destId="{2FFB1D37-02DE-49B6-987E-53B0EE177308}" srcOrd="2" destOrd="0" parTransId="{104FD3FE-7ED8-4C34-BE9E-CD668D8E38C5}" sibTransId="{5FB8CBF0-FDC9-4A66-BE6F-75C35E2557C3}"/>
    <dgm:cxn modelId="{717A68BA-C953-4C8D-A1C8-A0C2E77BE20B}" type="presOf" srcId="{2FFB1D37-02DE-49B6-987E-53B0EE177308}" destId="{F065BA09-119E-4A5E-89E2-23E7652A3844}" srcOrd="0" destOrd="0" presId="urn:microsoft.com/office/officeart/2018/2/layout/IconLabelList"/>
    <dgm:cxn modelId="{36D6FAE9-4084-40AB-A5C2-57381134089F}" type="presOf" srcId="{D200199D-88B4-4E57-8EFA-42D8A249AEAA}" destId="{5902EF6D-F476-4316-921A-A70AF9F44228}" srcOrd="0" destOrd="0" presId="urn:microsoft.com/office/officeart/2018/2/layout/IconLabelList"/>
    <dgm:cxn modelId="{AB7D58F6-8167-4300-A7F5-AFBF79FEE22E}" type="presOf" srcId="{27B9DD08-6351-408B-814F-5E3AD509B33B}" destId="{B5F5E906-C988-416A-9F9A-9E58AB1D442C}" srcOrd="0" destOrd="0" presId="urn:microsoft.com/office/officeart/2018/2/layout/IconLabelList"/>
    <dgm:cxn modelId="{EC4DDBFB-6F77-495F-80F9-D308B4E31A28}" srcId="{CFAC2806-6944-4388-AD4F-E2529692B9F1}" destId="{D200199D-88B4-4E57-8EFA-42D8A249AEAA}" srcOrd="1" destOrd="0" parTransId="{42E335A6-D547-41B9-9681-F3E5F1349479}" sibTransId="{959CA83F-8253-483D-ADC4-88DF4D03F6D2}"/>
    <dgm:cxn modelId="{8C751276-042D-4307-AF2A-AC8B34507CD7}" type="presParOf" srcId="{ABFDCAC0-DB54-45A4-85B3-B2D5F93D93B1}" destId="{E5AE8CF5-F268-4A38-BB38-3DF3A3BCAC12}" srcOrd="0" destOrd="0" presId="urn:microsoft.com/office/officeart/2018/2/layout/IconLabelList"/>
    <dgm:cxn modelId="{814780FA-1A38-428A-8A0F-D143B59F4103}" type="presParOf" srcId="{E5AE8CF5-F268-4A38-BB38-3DF3A3BCAC12}" destId="{FAF5E185-D63E-44CB-A741-1199A8785907}" srcOrd="0" destOrd="0" presId="urn:microsoft.com/office/officeart/2018/2/layout/IconLabelList"/>
    <dgm:cxn modelId="{6F6EC077-441E-4E7A-80C3-64219965FC8D}" type="presParOf" srcId="{E5AE8CF5-F268-4A38-BB38-3DF3A3BCAC12}" destId="{0A480C25-BF80-4515-8693-A0647748515B}" srcOrd="1" destOrd="0" presId="urn:microsoft.com/office/officeart/2018/2/layout/IconLabelList"/>
    <dgm:cxn modelId="{E63C0C90-EDDF-429C-ABCA-294993DD72D2}" type="presParOf" srcId="{E5AE8CF5-F268-4A38-BB38-3DF3A3BCAC12}" destId="{B5F5E906-C988-416A-9F9A-9E58AB1D442C}" srcOrd="2" destOrd="0" presId="urn:microsoft.com/office/officeart/2018/2/layout/IconLabelList"/>
    <dgm:cxn modelId="{67B59361-6599-4EDA-8C6D-6FD16E994AA3}" type="presParOf" srcId="{ABFDCAC0-DB54-45A4-85B3-B2D5F93D93B1}" destId="{72DFEC6B-552F-4FD1-A638-ABCBD06BF27D}" srcOrd="1" destOrd="0" presId="urn:microsoft.com/office/officeart/2018/2/layout/IconLabelList"/>
    <dgm:cxn modelId="{CF654E88-7B65-42CF-B923-BFFCA279AE44}" type="presParOf" srcId="{ABFDCAC0-DB54-45A4-85B3-B2D5F93D93B1}" destId="{7CEF5922-E977-4DDC-8C27-1169D68BFA81}" srcOrd="2" destOrd="0" presId="urn:microsoft.com/office/officeart/2018/2/layout/IconLabelList"/>
    <dgm:cxn modelId="{6BF2D1CB-092A-40C8-AAAF-95B5F0EDE521}" type="presParOf" srcId="{7CEF5922-E977-4DDC-8C27-1169D68BFA81}" destId="{639C5EF1-790E-49D6-8857-EE0624AC668D}" srcOrd="0" destOrd="0" presId="urn:microsoft.com/office/officeart/2018/2/layout/IconLabelList"/>
    <dgm:cxn modelId="{CB0CC889-FC44-4FB4-ADE5-DC7A8CFEFE0D}" type="presParOf" srcId="{7CEF5922-E977-4DDC-8C27-1169D68BFA81}" destId="{57F4D9A0-077F-4A36-873E-72F09A07AB8D}" srcOrd="1" destOrd="0" presId="urn:microsoft.com/office/officeart/2018/2/layout/IconLabelList"/>
    <dgm:cxn modelId="{0DF6C5F5-1CF3-466C-BA85-31CCC58892F8}" type="presParOf" srcId="{7CEF5922-E977-4DDC-8C27-1169D68BFA81}" destId="{5902EF6D-F476-4316-921A-A70AF9F44228}" srcOrd="2" destOrd="0" presId="urn:microsoft.com/office/officeart/2018/2/layout/IconLabelList"/>
    <dgm:cxn modelId="{76BF1D3A-92DC-43DE-A34C-87A4A7357B82}" type="presParOf" srcId="{ABFDCAC0-DB54-45A4-85B3-B2D5F93D93B1}" destId="{8344331B-9ACE-492D-9A60-21D71BC953F1}" srcOrd="3" destOrd="0" presId="urn:microsoft.com/office/officeart/2018/2/layout/IconLabelList"/>
    <dgm:cxn modelId="{F8860363-EAC1-4917-9519-8CD921B6767D}" type="presParOf" srcId="{ABFDCAC0-DB54-45A4-85B3-B2D5F93D93B1}" destId="{92AC2577-E587-4CB4-9B65-99AA7372D8E8}" srcOrd="4" destOrd="0" presId="urn:microsoft.com/office/officeart/2018/2/layout/IconLabelList"/>
    <dgm:cxn modelId="{61B85A86-9761-43E8-9FA0-EE74A28BBA3D}" type="presParOf" srcId="{92AC2577-E587-4CB4-9B65-99AA7372D8E8}" destId="{634DCBB3-C0BF-4363-922F-CA6BEDA5476B}" srcOrd="0" destOrd="0" presId="urn:microsoft.com/office/officeart/2018/2/layout/IconLabelList"/>
    <dgm:cxn modelId="{AFC6A530-F17C-4E92-80BD-DEBD122A9069}" type="presParOf" srcId="{92AC2577-E587-4CB4-9B65-99AA7372D8E8}" destId="{F24A4435-024B-4959-9801-B6D0F8574D4B}" srcOrd="1" destOrd="0" presId="urn:microsoft.com/office/officeart/2018/2/layout/IconLabelList"/>
    <dgm:cxn modelId="{6F495A1D-DBEB-43BC-9CD6-DA4F54709589}" type="presParOf" srcId="{92AC2577-E587-4CB4-9B65-99AA7372D8E8}" destId="{F065BA09-119E-4A5E-89E2-23E7652A384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57CE105-FF98-41EB-BB09-E8329264236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EA7550C-1F51-4FD0-81D8-8C0085815FD7}">
      <dgm:prSet/>
      <dgm:spPr/>
      <dgm:t>
        <a:bodyPr/>
        <a:lstStyle/>
        <a:p>
          <a:r>
            <a:rPr lang="es-ES" b="1" dirty="0"/>
            <a:t>Componente </a:t>
          </a:r>
          <a:r>
            <a:rPr lang="es-ES" b="1" dirty="0" err="1"/>
            <a:t>Autoregresivo</a:t>
          </a:r>
          <a:r>
            <a:rPr lang="es-ES" b="1" dirty="0"/>
            <a:t> (AR): </a:t>
          </a:r>
          <a:r>
            <a:rPr lang="es-ES" dirty="0"/>
            <a:t>Este componente captura la relación lineal entre una observación en un momento dado y sus valores anteriores. Indica cómo la serie de tiempo depende de sus propios valores pasados.</a:t>
          </a:r>
          <a:endParaRPr lang="en-US" dirty="0"/>
        </a:p>
      </dgm:t>
    </dgm:pt>
    <dgm:pt modelId="{ABA26C29-C916-474A-A439-6444341AD020}" type="parTrans" cxnId="{6E01ABB0-EE95-4E42-ADA2-4DF14DD8A7E4}">
      <dgm:prSet/>
      <dgm:spPr/>
      <dgm:t>
        <a:bodyPr/>
        <a:lstStyle/>
        <a:p>
          <a:endParaRPr lang="en-US"/>
        </a:p>
      </dgm:t>
    </dgm:pt>
    <dgm:pt modelId="{B66226F3-405E-40C6-93E0-67A65B5E7AFF}" type="sibTrans" cxnId="{6E01ABB0-EE95-4E42-ADA2-4DF14DD8A7E4}">
      <dgm:prSet/>
      <dgm:spPr/>
      <dgm:t>
        <a:bodyPr/>
        <a:lstStyle/>
        <a:p>
          <a:endParaRPr lang="en-US"/>
        </a:p>
      </dgm:t>
    </dgm:pt>
    <dgm:pt modelId="{2E402846-3C61-4D8C-A7CD-73EB5AE578D3}">
      <dgm:prSet/>
      <dgm:spPr/>
      <dgm:t>
        <a:bodyPr/>
        <a:lstStyle/>
        <a:p>
          <a:r>
            <a:rPr lang="es-ES" b="1" dirty="0"/>
            <a:t>Componente de Media Móvil (MA): </a:t>
          </a:r>
          <a:r>
            <a:rPr lang="es-ES" dirty="0"/>
            <a:t>Este componente modela la relación entre una observación y los términos de error o residuos de observaciones pasadas. Indica cómo la serie de tiempo depende de los errores pasados.</a:t>
          </a:r>
          <a:endParaRPr lang="en-US" dirty="0"/>
        </a:p>
      </dgm:t>
    </dgm:pt>
    <dgm:pt modelId="{80773C55-1C43-4269-AFC2-419E284FCC88}" type="parTrans" cxnId="{11E97D80-3D07-4910-B001-F092E47E694F}">
      <dgm:prSet/>
      <dgm:spPr/>
      <dgm:t>
        <a:bodyPr/>
        <a:lstStyle/>
        <a:p>
          <a:endParaRPr lang="en-US"/>
        </a:p>
      </dgm:t>
    </dgm:pt>
    <dgm:pt modelId="{3CB884ED-D36A-4E10-9738-41EBFA1DFF69}" type="sibTrans" cxnId="{11E97D80-3D07-4910-B001-F092E47E694F}">
      <dgm:prSet/>
      <dgm:spPr/>
      <dgm:t>
        <a:bodyPr/>
        <a:lstStyle/>
        <a:p>
          <a:endParaRPr lang="en-US"/>
        </a:p>
      </dgm:t>
    </dgm:pt>
    <dgm:pt modelId="{C4137400-1781-4BE9-B682-0B5B2C0F1324}">
      <dgm:prSet/>
      <dgm:spPr/>
      <dgm:t>
        <a:bodyPr/>
        <a:lstStyle/>
        <a:p>
          <a:r>
            <a:rPr lang="es-ES" b="1" dirty="0"/>
            <a:t>Componente de Integración (I): </a:t>
          </a:r>
          <a:r>
            <a:rPr lang="es-ES" dirty="0"/>
            <a:t>Este componente se refiere al número de veces que es necesario diferenciar la serie de tiempo para hacerla estacionaria, es decir, para eliminar la tendencia y la variabilidad no constante. La integración se utiliza para hacer que la serie de tiempo sea estacionaria antes de aplicar los componentes ARMA.</a:t>
          </a:r>
          <a:endParaRPr lang="en-US" dirty="0"/>
        </a:p>
      </dgm:t>
    </dgm:pt>
    <dgm:pt modelId="{73352ECD-8911-4031-A241-A9A375E518BD}" type="parTrans" cxnId="{CC11C69E-A057-4DEF-A657-54AC2D93B1C8}">
      <dgm:prSet/>
      <dgm:spPr/>
      <dgm:t>
        <a:bodyPr/>
        <a:lstStyle/>
        <a:p>
          <a:endParaRPr lang="en-US"/>
        </a:p>
      </dgm:t>
    </dgm:pt>
    <dgm:pt modelId="{936E9B4E-CA02-41CE-985B-284214E77F10}" type="sibTrans" cxnId="{CC11C69E-A057-4DEF-A657-54AC2D93B1C8}">
      <dgm:prSet/>
      <dgm:spPr/>
      <dgm:t>
        <a:bodyPr/>
        <a:lstStyle/>
        <a:p>
          <a:endParaRPr lang="en-US"/>
        </a:p>
      </dgm:t>
    </dgm:pt>
    <dgm:pt modelId="{FB2CF6CE-1181-48CE-BD15-41A029A2AC8F}" type="pres">
      <dgm:prSet presAssocID="{757CE105-FF98-41EB-BB09-E83292642366}" presName="root" presStyleCnt="0">
        <dgm:presLayoutVars>
          <dgm:dir/>
          <dgm:resizeHandles val="exact"/>
        </dgm:presLayoutVars>
      </dgm:prSet>
      <dgm:spPr/>
    </dgm:pt>
    <dgm:pt modelId="{20D58FB5-E99C-405C-8D6B-EDB5C04B24E4}" type="pres">
      <dgm:prSet presAssocID="{6EA7550C-1F51-4FD0-81D8-8C0085815FD7}" presName="compNode" presStyleCnt="0"/>
      <dgm:spPr/>
    </dgm:pt>
    <dgm:pt modelId="{665ED076-E1CB-4938-A5B7-16B1796133B0}" type="pres">
      <dgm:prSet presAssocID="{6EA7550C-1F51-4FD0-81D8-8C0085815FD7}" presName="bgRect" presStyleLbl="bgShp" presStyleIdx="0" presStyleCnt="3" custLinFactNeighborX="-1549" custLinFactNeighborY="-9116"/>
      <dgm:spPr/>
    </dgm:pt>
    <dgm:pt modelId="{6749FB17-2CA0-4E0B-A8D2-0569D624C678}" type="pres">
      <dgm:prSet presAssocID="{6EA7550C-1F51-4FD0-81D8-8C0085815F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sconectado"/>
        </a:ext>
      </dgm:extLst>
    </dgm:pt>
    <dgm:pt modelId="{12ED312B-9363-41E0-9375-0C2E7DB3E32B}" type="pres">
      <dgm:prSet presAssocID="{6EA7550C-1F51-4FD0-81D8-8C0085815FD7}" presName="spaceRect" presStyleCnt="0"/>
      <dgm:spPr/>
    </dgm:pt>
    <dgm:pt modelId="{A0BCB870-1FF2-4550-92A9-A4D6A65D8775}" type="pres">
      <dgm:prSet presAssocID="{6EA7550C-1F51-4FD0-81D8-8C0085815FD7}" presName="parTx" presStyleLbl="revTx" presStyleIdx="0" presStyleCnt="3">
        <dgm:presLayoutVars>
          <dgm:chMax val="0"/>
          <dgm:chPref val="0"/>
        </dgm:presLayoutVars>
      </dgm:prSet>
      <dgm:spPr/>
    </dgm:pt>
    <dgm:pt modelId="{34DF3E26-4A30-4C46-B892-CD8CD45955E2}" type="pres">
      <dgm:prSet presAssocID="{B66226F3-405E-40C6-93E0-67A65B5E7AFF}" presName="sibTrans" presStyleCnt="0"/>
      <dgm:spPr/>
    </dgm:pt>
    <dgm:pt modelId="{26821188-8DE0-45E0-BC0A-7762503685B8}" type="pres">
      <dgm:prSet presAssocID="{2E402846-3C61-4D8C-A7CD-73EB5AE578D3}" presName="compNode" presStyleCnt="0"/>
      <dgm:spPr/>
    </dgm:pt>
    <dgm:pt modelId="{2EA2656B-F98F-40DD-85BF-CB031B1276E3}" type="pres">
      <dgm:prSet presAssocID="{2E402846-3C61-4D8C-A7CD-73EB5AE578D3}" presName="bgRect" presStyleLbl="bgShp" presStyleIdx="1" presStyleCnt="3"/>
      <dgm:spPr/>
    </dgm:pt>
    <dgm:pt modelId="{3DB89326-461E-41F8-9623-622D43DE5594}" type="pres">
      <dgm:prSet presAssocID="{2E402846-3C61-4D8C-A7CD-73EB5AE578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ítulos"/>
        </a:ext>
      </dgm:extLst>
    </dgm:pt>
    <dgm:pt modelId="{FA3660EA-BEF0-45B9-B5D3-049629ED84A0}" type="pres">
      <dgm:prSet presAssocID="{2E402846-3C61-4D8C-A7CD-73EB5AE578D3}" presName="spaceRect" presStyleCnt="0"/>
      <dgm:spPr/>
    </dgm:pt>
    <dgm:pt modelId="{2E0666DE-8F63-48E4-87D1-E779B7F83ADB}" type="pres">
      <dgm:prSet presAssocID="{2E402846-3C61-4D8C-A7CD-73EB5AE578D3}" presName="parTx" presStyleLbl="revTx" presStyleIdx="1" presStyleCnt="3">
        <dgm:presLayoutVars>
          <dgm:chMax val="0"/>
          <dgm:chPref val="0"/>
        </dgm:presLayoutVars>
      </dgm:prSet>
      <dgm:spPr/>
    </dgm:pt>
    <dgm:pt modelId="{5C3E4619-64BE-4769-9507-A819C56E49BB}" type="pres">
      <dgm:prSet presAssocID="{3CB884ED-D36A-4E10-9738-41EBFA1DFF69}" presName="sibTrans" presStyleCnt="0"/>
      <dgm:spPr/>
    </dgm:pt>
    <dgm:pt modelId="{F9EFCADF-C861-4958-8631-4989ABDEF29E}" type="pres">
      <dgm:prSet presAssocID="{C4137400-1781-4BE9-B682-0B5B2C0F1324}" presName="compNode" presStyleCnt="0"/>
      <dgm:spPr/>
    </dgm:pt>
    <dgm:pt modelId="{6FE26544-8A4D-4BDB-9FA7-648350B3628C}" type="pres">
      <dgm:prSet presAssocID="{C4137400-1781-4BE9-B682-0B5B2C0F1324}" presName="bgRect" presStyleLbl="bgShp" presStyleIdx="2" presStyleCnt="3"/>
      <dgm:spPr/>
    </dgm:pt>
    <dgm:pt modelId="{D4A20A5E-B8CE-416D-9BE6-AC2F18686043}" type="pres">
      <dgm:prSet presAssocID="{C4137400-1781-4BE9-B682-0B5B2C0F13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encia"/>
        </a:ext>
      </dgm:extLst>
    </dgm:pt>
    <dgm:pt modelId="{C8098A2F-1807-494D-B294-3F43FDCE6CA3}" type="pres">
      <dgm:prSet presAssocID="{C4137400-1781-4BE9-B682-0B5B2C0F1324}" presName="spaceRect" presStyleCnt="0"/>
      <dgm:spPr/>
    </dgm:pt>
    <dgm:pt modelId="{34DBC5ED-0CA5-4B2A-8FE6-B5E1DE18BAC1}" type="pres">
      <dgm:prSet presAssocID="{C4137400-1781-4BE9-B682-0B5B2C0F1324}" presName="parTx" presStyleLbl="revTx" presStyleIdx="2" presStyleCnt="3">
        <dgm:presLayoutVars>
          <dgm:chMax val="0"/>
          <dgm:chPref val="0"/>
        </dgm:presLayoutVars>
      </dgm:prSet>
      <dgm:spPr/>
    </dgm:pt>
  </dgm:ptLst>
  <dgm:cxnLst>
    <dgm:cxn modelId="{AEF85513-9638-4ED9-8EC4-B810BC97431B}" type="presOf" srcId="{2E402846-3C61-4D8C-A7CD-73EB5AE578D3}" destId="{2E0666DE-8F63-48E4-87D1-E779B7F83ADB}" srcOrd="0" destOrd="0" presId="urn:microsoft.com/office/officeart/2018/2/layout/IconVerticalSolidList"/>
    <dgm:cxn modelId="{2B405F4C-A90B-4CA0-B46A-1F4C21A0789C}" type="presOf" srcId="{6EA7550C-1F51-4FD0-81D8-8C0085815FD7}" destId="{A0BCB870-1FF2-4550-92A9-A4D6A65D8775}" srcOrd="0" destOrd="0" presId="urn:microsoft.com/office/officeart/2018/2/layout/IconVerticalSolidList"/>
    <dgm:cxn modelId="{11E97D80-3D07-4910-B001-F092E47E694F}" srcId="{757CE105-FF98-41EB-BB09-E83292642366}" destId="{2E402846-3C61-4D8C-A7CD-73EB5AE578D3}" srcOrd="1" destOrd="0" parTransId="{80773C55-1C43-4269-AFC2-419E284FCC88}" sibTransId="{3CB884ED-D36A-4E10-9738-41EBFA1DFF69}"/>
    <dgm:cxn modelId="{CC11C69E-A057-4DEF-A657-54AC2D93B1C8}" srcId="{757CE105-FF98-41EB-BB09-E83292642366}" destId="{C4137400-1781-4BE9-B682-0B5B2C0F1324}" srcOrd="2" destOrd="0" parTransId="{73352ECD-8911-4031-A241-A9A375E518BD}" sibTransId="{936E9B4E-CA02-41CE-985B-284214E77F10}"/>
    <dgm:cxn modelId="{4D0910A2-286A-44E7-92B6-059394A29795}" type="presOf" srcId="{757CE105-FF98-41EB-BB09-E83292642366}" destId="{FB2CF6CE-1181-48CE-BD15-41A029A2AC8F}" srcOrd="0" destOrd="0" presId="urn:microsoft.com/office/officeart/2018/2/layout/IconVerticalSolidList"/>
    <dgm:cxn modelId="{D5DF47AB-4861-4D3C-8E2E-E30F9045B914}" type="presOf" srcId="{C4137400-1781-4BE9-B682-0B5B2C0F1324}" destId="{34DBC5ED-0CA5-4B2A-8FE6-B5E1DE18BAC1}" srcOrd="0" destOrd="0" presId="urn:microsoft.com/office/officeart/2018/2/layout/IconVerticalSolidList"/>
    <dgm:cxn modelId="{6E01ABB0-EE95-4E42-ADA2-4DF14DD8A7E4}" srcId="{757CE105-FF98-41EB-BB09-E83292642366}" destId="{6EA7550C-1F51-4FD0-81D8-8C0085815FD7}" srcOrd="0" destOrd="0" parTransId="{ABA26C29-C916-474A-A439-6444341AD020}" sibTransId="{B66226F3-405E-40C6-93E0-67A65B5E7AFF}"/>
    <dgm:cxn modelId="{38C6C360-E11F-491E-939C-21ACC61B832A}" type="presParOf" srcId="{FB2CF6CE-1181-48CE-BD15-41A029A2AC8F}" destId="{20D58FB5-E99C-405C-8D6B-EDB5C04B24E4}" srcOrd="0" destOrd="0" presId="urn:microsoft.com/office/officeart/2018/2/layout/IconVerticalSolidList"/>
    <dgm:cxn modelId="{1C524E6E-CBDC-4230-B947-0656558A35CD}" type="presParOf" srcId="{20D58FB5-E99C-405C-8D6B-EDB5C04B24E4}" destId="{665ED076-E1CB-4938-A5B7-16B1796133B0}" srcOrd="0" destOrd="0" presId="urn:microsoft.com/office/officeart/2018/2/layout/IconVerticalSolidList"/>
    <dgm:cxn modelId="{D3151971-5970-4D14-87C0-D90A1914F968}" type="presParOf" srcId="{20D58FB5-E99C-405C-8D6B-EDB5C04B24E4}" destId="{6749FB17-2CA0-4E0B-A8D2-0569D624C678}" srcOrd="1" destOrd="0" presId="urn:microsoft.com/office/officeart/2018/2/layout/IconVerticalSolidList"/>
    <dgm:cxn modelId="{184EFAA3-6EB7-44F7-956D-746704DC1D3D}" type="presParOf" srcId="{20D58FB5-E99C-405C-8D6B-EDB5C04B24E4}" destId="{12ED312B-9363-41E0-9375-0C2E7DB3E32B}" srcOrd="2" destOrd="0" presId="urn:microsoft.com/office/officeart/2018/2/layout/IconVerticalSolidList"/>
    <dgm:cxn modelId="{DE8A2EE1-3557-4720-A5BC-73C7B1573FD8}" type="presParOf" srcId="{20D58FB5-E99C-405C-8D6B-EDB5C04B24E4}" destId="{A0BCB870-1FF2-4550-92A9-A4D6A65D8775}" srcOrd="3" destOrd="0" presId="urn:microsoft.com/office/officeart/2018/2/layout/IconVerticalSolidList"/>
    <dgm:cxn modelId="{F99290C2-D18C-4EED-8A6B-8E9A12C67F64}" type="presParOf" srcId="{FB2CF6CE-1181-48CE-BD15-41A029A2AC8F}" destId="{34DF3E26-4A30-4C46-B892-CD8CD45955E2}" srcOrd="1" destOrd="0" presId="urn:microsoft.com/office/officeart/2018/2/layout/IconVerticalSolidList"/>
    <dgm:cxn modelId="{E012E464-1176-460E-93CB-770B8EA9D22F}" type="presParOf" srcId="{FB2CF6CE-1181-48CE-BD15-41A029A2AC8F}" destId="{26821188-8DE0-45E0-BC0A-7762503685B8}" srcOrd="2" destOrd="0" presId="urn:microsoft.com/office/officeart/2018/2/layout/IconVerticalSolidList"/>
    <dgm:cxn modelId="{192D2D19-82D1-4D6D-9779-660717FE90EE}" type="presParOf" srcId="{26821188-8DE0-45E0-BC0A-7762503685B8}" destId="{2EA2656B-F98F-40DD-85BF-CB031B1276E3}" srcOrd="0" destOrd="0" presId="urn:microsoft.com/office/officeart/2018/2/layout/IconVerticalSolidList"/>
    <dgm:cxn modelId="{B8F317BC-4591-4D60-A210-4D7CED06321D}" type="presParOf" srcId="{26821188-8DE0-45E0-BC0A-7762503685B8}" destId="{3DB89326-461E-41F8-9623-622D43DE5594}" srcOrd="1" destOrd="0" presId="urn:microsoft.com/office/officeart/2018/2/layout/IconVerticalSolidList"/>
    <dgm:cxn modelId="{883B6CDA-7B6D-46AB-828C-FEDB7EB3A17B}" type="presParOf" srcId="{26821188-8DE0-45E0-BC0A-7762503685B8}" destId="{FA3660EA-BEF0-45B9-B5D3-049629ED84A0}" srcOrd="2" destOrd="0" presId="urn:microsoft.com/office/officeart/2018/2/layout/IconVerticalSolidList"/>
    <dgm:cxn modelId="{4A334A82-C166-4E30-9904-FBDD62448972}" type="presParOf" srcId="{26821188-8DE0-45E0-BC0A-7762503685B8}" destId="{2E0666DE-8F63-48E4-87D1-E779B7F83ADB}" srcOrd="3" destOrd="0" presId="urn:microsoft.com/office/officeart/2018/2/layout/IconVerticalSolidList"/>
    <dgm:cxn modelId="{1F9CAF00-2BCA-4CB5-818B-BE1A6086795F}" type="presParOf" srcId="{FB2CF6CE-1181-48CE-BD15-41A029A2AC8F}" destId="{5C3E4619-64BE-4769-9507-A819C56E49BB}" srcOrd="3" destOrd="0" presId="urn:microsoft.com/office/officeart/2018/2/layout/IconVerticalSolidList"/>
    <dgm:cxn modelId="{05F62C6D-4BA5-4BE1-AD75-1BDC27B2E03D}" type="presParOf" srcId="{FB2CF6CE-1181-48CE-BD15-41A029A2AC8F}" destId="{F9EFCADF-C861-4958-8631-4989ABDEF29E}" srcOrd="4" destOrd="0" presId="urn:microsoft.com/office/officeart/2018/2/layout/IconVerticalSolidList"/>
    <dgm:cxn modelId="{7B3FBBAF-39E8-47ED-9EE1-C5885ABBF39E}" type="presParOf" srcId="{F9EFCADF-C861-4958-8631-4989ABDEF29E}" destId="{6FE26544-8A4D-4BDB-9FA7-648350B3628C}" srcOrd="0" destOrd="0" presId="urn:microsoft.com/office/officeart/2018/2/layout/IconVerticalSolidList"/>
    <dgm:cxn modelId="{6D99D70E-2302-4668-BEAA-85194F6B7E4E}" type="presParOf" srcId="{F9EFCADF-C861-4958-8631-4989ABDEF29E}" destId="{D4A20A5E-B8CE-416D-9BE6-AC2F18686043}" srcOrd="1" destOrd="0" presId="urn:microsoft.com/office/officeart/2018/2/layout/IconVerticalSolidList"/>
    <dgm:cxn modelId="{B915D94C-5344-4BD3-B40B-90BB01270EF9}" type="presParOf" srcId="{F9EFCADF-C861-4958-8631-4989ABDEF29E}" destId="{C8098A2F-1807-494D-B294-3F43FDCE6CA3}" srcOrd="2" destOrd="0" presId="urn:microsoft.com/office/officeart/2018/2/layout/IconVerticalSolidList"/>
    <dgm:cxn modelId="{879F4BF5-EDBB-457E-BD14-87600C6B38A4}" type="presParOf" srcId="{F9EFCADF-C861-4958-8631-4989ABDEF29E}" destId="{34DBC5ED-0CA5-4B2A-8FE6-B5E1DE18BA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923A98-4BA8-4553-BF12-64CFC6DE88E4}" type="doc">
      <dgm:prSet loTypeId="urn:microsoft.com/office/officeart/2018/2/layout/IconCircleList" loCatId="icon" qsTypeId="urn:microsoft.com/office/officeart/2005/8/quickstyle/simple1" qsCatId="simple" csTypeId="urn:microsoft.com/office/officeart/2005/8/colors/accent5_2" csCatId="accent5" phldr="1"/>
      <dgm:spPr/>
      <dgm:t>
        <a:bodyPr/>
        <a:lstStyle/>
        <a:p>
          <a:endParaRPr lang="en-US"/>
        </a:p>
      </dgm:t>
    </dgm:pt>
    <dgm:pt modelId="{46313736-CF18-484C-8A13-6BB2E1DD1151}">
      <dgm:prSet/>
      <dgm:spPr/>
      <dgm:t>
        <a:bodyPr/>
        <a:lstStyle/>
        <a:p>
          <a:pPr algn="just">
            <a:lnSpc>
              <a:spcPct val="100000"/>
            </a:lnSpc>
          </a:pPr>
          <a:r>
            <a:rPr lang="es-ES"/>
            <a:t>El término "estocástico" se utiliza en el contexto de la probabilidad y la estadística para describir un proceso o fenómeno que tiene un componente de incertidumbre o aleatoriedad. </a:t>
          </a:r>
          <a:endParaRPr lang="en-US"/>
        </a:p>
      </dgm:t>
    </dgm:pt>
    <dgm:pt modelId="{D479F732-4144-474A-9CE7-AE1BE345529F}" type="parTrans" cxnId="{640BAE79-6C70-4523-80F9-554FADA1A859}">
      <dgm:prSet/>
      <dgm:spPr/>
      <dgm:t>
        <a:bodyPr/>
        <a:lstStyle/>
        <a:p>
          <a:pPr algn="just"/>
          <a:endParaRPr lang="en-US"/>
        </a:p>
      </dgm:t>
    </dgm:pt>
    <dgm:pt modelId="{562C942D-FC7B-412F-9857-2590CC2651ED}" type="sibTrans" cxnId="{640BAE79-6C70-4523-80F9-554FADA1A859}">
      <dgm:prSet/>
      <dgm:spPr/>
      <dgm:t>
        <a:bodyPr/>
        <a:lstStyle/>
        <a:p>
          <a:pPr algn="just">
            <a:lnSpc>
              <a:spcPct val="100000"/>
            </a:lnSpc>
          </a:pPr>
          <a:endParaRPr lang="en-US"/>
        </a:p>
      </dgm:t>
    </dgm:pt>
    <dgm:pt modelId="{E6157472-2401-4178-83B8-A689635557A3}">
      <dgm:prSet/>
      <dgm:spPr/>
      <dgm:t>
        <a:bodyPr/>
        <a:lstStyle/>
        <a:p>
          <a:pPr algn="just">
            <a:lnSpc>
              <a:spcPct val="100000"/>
            </a:lnSpc>
          </a:pPr>
          <a:r>
            <a:rPr lang="es-ES" dirty="0"/>
            <a:t>Un proceso estocástico es aquel cuyo resultado no puede predecirse con certeza absoluta, ya que está sujeto a la influencia de variables aleatorias.</a:t>
          </a:r>
          <a:endParaRPr lang="en-US" dirty="0"/>
        </a:p>
      </dgm:t>
    </dgm:pt>
    <dgm:pt modelId="{F3D58C84-0560-49FA-815B-A2CFFA718FD2}" type="parTrans" cxnId="{4AE7C845-D9CC-4B61-900F-6B99273B207A}">
      <dgm:prSet/>
      <dgm:spPr/>
      <dgm:t>
        <a:bodyPr/>
        <a:lstStyle/>
        <a:p>
          <a:pPr algn="just"/>
          <a:endParaRPr lang="en-US"/>
        </a:p>
      </dgm:t>
    </dgm:pt>
    <dgm:pt modelId="{1E15BF36-CE89-45CA-8874-62B4810ADCFA}" type="sibTrans" cxnId="{4AE7C845-D9CC-4B61-900F-6B99273B207A}">
      <dgm:prSet/>
      <dgm:spPr/>
      <dgm:t>
        <a:bodyPr/>
        <a:lstStyle/>
        <a:p>
          <a:pPr algn="just">
            <a:lnSpc>
              <a:spcPct val="100000"/>
            </a:lnSpc>
          </a:pPr>
          <a:endParaRPr lang="en-US"/>
        </a:p>
      </dgm:t>
    </dgm:pt>
    <dgm:pt modelId="{3FD74827-D619-4D2B-B068-E17C0C39AE2D}">
      <dgm:prSet/>
      <dgm:spPr/>
      <dgm:t>
        <a:bodyPr/>
        <a:lstStyle/>
        <a:p>
          <a:pPr algn="just">
            <a:lnSpc>
              <a:spcPct val="100000"/>
            </a:lnSpc>
          </a:pPr>
          <a:r>
            <a:rPr lang="es-ES"/>
            <a:t>En el contexto de los procesos estocásticos, las variables o eventos pueden tener distribuciones de probabilidad asociadas que describen la incertidumbre en sus resultados. </a:t>
          </a:r>
          <a:endParaRPr lang="en-US"/>
        </a:p>
      </dgm:t>
    </dgm:pt>
    <dgm:pt modelId="{1CBF1CED-D4C6-42E3-B6EF-9E9C1716BF5F}" type="parTrans" cxnId="{8330FA94-A99E-4BDB-9A3A-B19B70229A7E}">
      <dgm:prSet/>
      <dgm:spPr/>
      <dgm:t>
        <a:bodyPr/>
        <a:lstStyle/>
        <a:p>
          <a:pPr algn="just"/>
          <a:endParaRPr lang="en-US"/>
        </a:p>
      </dgm:t>
    </dgm:pt>
    <dgm:pt modelId="{58F4C004-F5A6-4202-A139-560EC37A919A}" type="sibTrans" cxnId="{8330FA94-A99E-4BDB-9A3A-B19B70229A7E}">
      <dgm:prSet/>
      <dgm:spPr/>
      <dgm:t>
        <a:bodyPr/>
        <a:lstStyle/>
        <a:p>
          <a:pPr algn="just">
            <a:lnSpc>
              <a:spcPct val="100000"/>
            </a:lnSpc>
          </a:pPr>
          <a:endParaRPr lang="en-US"/>
        </a:p>
      </dgm:t>
    </dgm:pt>
    <dgm:pt modelId="{36565743-1C6B-44D8-A364-3B2FFE8CFD25}">
      <dgm:prSet/>
      <dgm:spPr/>
      <dgm:t>
        <a:bodyPr/>
        <a:lstStyle/>
        <a:p>
          <a:pPr algn="just">
            <a:lnSpc>
              <a:spcPct val="100000"/>
            </a:lnSpc>
          </a:pPr>
          <a:r>
            <a:rPr lang="es-ES"/>
            <a:t>Por ejemplo, en un proceso estocástico como el lanzamiento de una moneda, el resultado de "cara" o "cruz" no se puede predecir con certeza antes del lanzamiento, pero se puede estimar utilizando la teoría de la probabilidad.</a:t>
          </a:r>
          <a:endParaRPr lang="en-US"/>
        </a:p>
      </dgm:t>
    </dgm:pt>
    <dgm:pt modelId="{DB17148E-C130-43D6-9699-0D63F66C88A6}" type="parTrans" cxnId="{5B6BAB47-0AA8-4E36-89B6-38EF061724F8}">
      <dgm:prSet/>
      <dgm:spPr/>
      <dgm:t>
        <a:bodyPr/>
        <a:lstStyle/>
        <a:p>
          <a:pPr algn="just"/>
          <a:endParaRPr lang="en-US"/>
        </a:p>
      </dgm:t>
    </dgm:pt>
    <dgm:pt modelId="{21500565-2653-47B7-A51D-AA42E56AE87D}" type="sibTrans" cxnId="{5B6BAB47-0AA8-4E36-89B6-38EF061724F8}">
      <dgm:prSet/>
      <dgm:spPr/>
      <dgm:t>
        <a:bodyPr/>
        <a:lstStyle/>
        <a:p>
          <a:pPr algn="just"/>
          <a:endParaRPr lang="en-US"/>
        </a:p>
      </dgm:t>
    </dgm:pt>
    <dgm:pt modelId="{C96A1585-759C-48B1-850A-2C45E7FB3C50}" type="pres">
      <dgm:prSet presAssocID="{11923A98-4BA8-4553-BF12-64CFC6DE88E4}" presName="root" presStyleCnt="0">
        <dgm:presLayoutVars>
          <dgm:dir/>
          <dgm:resizeHandles val="exact"/>
        </dgm:presLayoutVars>
      </dgm:prSet>
      <dgm:spPr/>
    </dgm:pt>
    <dgm:pt modelId="{009E2E6A-2359-4876-8DAB-718C750FEF80}" type="pres">
      <dgm:prSet presAssocID="{11923A98-4BA8-4553-BF12-64CFC6DE88E4}" presName="container" presStyleCnt="0">
        <dgm:presLayoutVars>
          <dgm:dir/>
          <dgm:resizeHandles val="exact"/>
        </dgm:presLayoutVars>
      </dgm:prSet>
      <dgm:spPr/>
    </dgm:pt>
    <dgm:pt modelId="{82F3F664-D3CB-40BC-9152-CE2BEF09D8F4}" type="pres">
      <dgm:prSet presAssocID="{46313736-CF18-484C-8A13-6BB2E1DD1151}" presName="compNode" presStyleCnt="0"/>
      <dgm:spPr/>
    </dgm:pt>
    <dgm:pt modelId="{4B74BB43-EC1F-4721-A1F9-8355FCAA026B}" type="pres">
      <dgm:prSet presAssocID="{46313736-CF18-484C-8A13-6BB2E1DD1151}" presName="iconBgRect" presStyleLbl="bgShp" presStyleIdx="0" presStyleCnt="4"/>
      <dgm:spPr/>
    </dgm:pt>
    <dgm:pt modelId="{2F7EA66A-4060-4C2B-8065-FB4277CE45F0}" type="pres">
      <dgm:prSet presAssocID="{46313736-CF18-484C-8A13-6BB2E1DD11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adísticas"/>
        </a:ext>
      </dgm:extLst>
    </dgm:pt>
    <dgm:pt modelId="{E79AD7A1-BB3E-4A87-9FAC-E5D15605BF2A}" type="pres">
      <dgm:prSet presAssocID="{46313736-CF18-484C-8A13-6BB2E1DD1151}" presName="spaceRect" presStyleCnt="0"/>
      <dgm:spPr/>
    </dgm:pt>
    <dgm:pt modelId="{F466FB6D-8E1D-46DC-82C4-48E0CFC4EB31}" type="pres">
      <dgm:prSet presAssocID="{46313736-CF18-484C-8A13-6BB2E1DD1151}" presName="textRect" presStyleLbl="revTx" presStyleIdx="0" presStyleCnt="4">
        <dgm:presLayoutVars>
          <dgm:chMax val="1"/>
          <dgm:chPref val="1"/>
        </dgm:presLayoutVars>
      </dgm:prSet>
      <dgm:spPr/>
    </dgm:pt>
    <dgm:pt modelId="{C0FA4AEE-097F-47FE-9866-A04107100CC0}" type="pres">
      <dgm:prSet presAssocID="{562C942D-FC7B-412F-9857-2590CC2651ED}" presName="sibTrans" presStyleLbl="sibTrans2D1" presStyleIdx="0" presStyleCnt="0"/>
      <dgm:spPr/>
    </dgm:pt>
    <dgm:pt modelId="{F70B8876-214C-4F7A-BEE0-4DAA4888EB06}" type="pres">
      <dgm:prSet presAssocID="{E6157472-2401-4178-83B8-A689635557A3}" presName="compNode" presStyleCnt="0"/>
      <dgm:spPr/>
    </dgm:pt>
    <dgm:pt modelId="{06A20C3B-21C1-4B17-A3C6-99AF2D965CFC}" type="pres">
      <dgm:prSet presAssocID="{E6157472-2401-4178-83B8-A689635557A3}" presName="iconBgRect" presStyleLbl="bgShp" presStyleIdx="1" presStyleCnt="4"/>
      <dgm:spPr/>
    </dgm:pt>
    <dgm:pt modelId="{1DF3F804-8D26-4889-8AD8-48D7651FBF30}" type="pres">
      <dgm:prSet presAssocID="{E6157472-2401-4178-83B8-A689635557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e"/>
        </a:ext>
      </dgm:extLst>
    </dgm:pt>
    <dgm:pt modelId="{21636EF4-EBF4-42B0-AD5B-3F06CDCDDEB3}" type="pres">
      <dgm:prSet presAssocID="{E6157472-2401-4178-83B8-A689635557A3}" presName="spaceRect" presStyleCnt="0"/>
      <dgm:spPr/>
    </dgm:pt>
    <dgm:pt modelId="{27E05F64-ECF4-4130-8173-D59F634014C8}" type="pres">
      <dgm:prSet presAssocID="{E6157472-2401-4178-83B8-A689635557A3}" presName="textRect" presStyleLbl="revTx" presStyleIdx="1" presStyleCnt="4">
        <dgm:presLayoutVars>
          <dgm:chMax val="1"/>
          <dgm:chPref val="1"/>
        </dgm:presLayoutVars>
      </dgm:prSet>
      <dgm:spPr/>
    </dgm:pt>
    <dgm:pt modelId="{7C0BBD1B-7900-40F2-98A9-A9DCE4221F6F}" type="pres">
      <dgm:prSet presAssocID="{1E15BF36-CE89-45CA-8874-62B4810ADCFA}" presName="sibTrans" presStyleLbl="sibTrans2D1" presStyleIdx="0" presStyleCnt="0"/>
      <dgm:spPr/>
    </dgm:pt>
    <dgm:pt modelId="{5403BB1D-CF59-41AB-A353-AB60A79C82AC}" type="pres">
      <dgm:prSet presAssocID="{3FD74827-D619-4D2B-B068-E17C0C39AE2D}" presName="compNode" presStyleCnt="0"/>
      <dgm:spPr/>
    </dgm:pt>
    <dgm:pt modelId="{F2E2D177-6886-4222-AB68-1D84CA56BCD6}" type="pres">
      <dgm:prSet presAssocID="{3FD74827-D619-4D2B-B068-E17C0C39AE2D}" presName="iconBgRect" presStyleLbl="bgShp" presStyleIdx="2" presStyleCnt="4"/>
      <dgm:spPr/>
    </dgm:pt>
    <dgm:pt modelId="{13ACB7A1-E524-49BF-93B3-A8B920DE4D97}" type="pres">
      <dgm:prSet presAssocID="{3FD74827-D619-4D2B-B068-E17C0C39AE2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E8DABDA2-2E98-44AE-BCD7-8C45110C6AAB}" type="pres">
      <dgm:prSet presAssocID="{3FD74827-D619-4D2B-B068-E17C0C39AE2D}" presName="spaceRect" presStyleCnt="0"/>
      <dgm:spPr/>
    </dgm:pt>
    <dgm:pt modelId="{D722326B-F9A9-445A-8EE5-6ED4139227E4}" type="pres">
      <dgm:prSet presAssocID="{3FD74827-D619-4D2B-B068-E17C0C39AE2D}" presName="textRect" presStyleLbl="revTx" presStyleIdx="2" presStyleCnt="4">
        <dgm:presLayoutVars>
          <dgm:chMax val="1"/>
          <dgm:chPref val="1"/>
        </dgm:presLayoutVars>
      </dgm:prSet>
      <dgm:spPr/>
    </dgm:pt>
    <dgm:pt modelId="{47177CD8-2107-4E98-AC94-92AF8919DA25}" type="pres">
      <dgm:prSet presAssocID="{58F4C004-F5A6-4202-A139-560EC37A919A}" presName="sibTrans" presStyleLbl="sibTrans2D1" presStyleIdx="0" presStyleCnt="0"/>
      <dgm:spPr/>
    </dgm:pt>
    <dgm:pt modelId="{996CECAF-AB31-4754-ABBF-98B787C2A96D}" type="pres">
      <dgm:prSet presAssocID="{36565743-1C6B-44D8-A364-3B2FFE8CFD25}" presName="compNode" presStyleCnt="0"/>
      <dgm:spPr/>
    </dgm:pt>
    <dgm:pt modelId="{4AF33CA1-4D66-4BE2-A33A-61866ECEE164}" type="pres">
      <dgm:prSet presAssocID="{36565743-1C6B-44D8-A364-3B2FFE8CFD25}" presName="iconBgRect" presStyleLbl="bgShp" presStyleIdx="3" presStyleCnt="4"/>
      <dgm:spPr/>
    </dgm:pt>
    <dgm:pt modelId="{25F3221F-64C1-45EC-B2A7-5352FD6FC306}" type="pres">
      <dgm:prSet presAssocID="{36565743-1C6B-44D8-A364-3B2FFE8CFD2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ólar"/>
        </a:ext>
      </dgm:extLst>
    </dgm:pt>
    <dgm:pt modelId="{780D101F-929D-4258-8533-F8BDCC1DEFB3}" type="pres">
      <dgm:prSet presAssocID="{36565743-1C6B-44D8-A364-3B2FFE8CFD25}" presName="spaceRect" presStyleCnt="0"/>
      <dgm:spPr/>
    </dgm:pt>
    <dgm:pt modelId="{6315449C-E945-4CF2-93F3-796FD13F803F}" type="pres">
      <dgm:prSet presAssocID="{36565743-1C6B-44D8-A364-3B2FFE8CFD25}" presName="textRect" presStyleLbl="revTx" presStyleIdx="3" presStyleCnt="4">
        <dgm:presLayoutVars>
          <dgm:chMax val="1"/>
          <dgm:chPref val="1"/>
        </dgm:presLayoutVars>
      </dgm:prSet>
      <dgm:spPr/>
    </dgm:pt>
  </dgm:ptLst>
  <dgm:cxnLst>
    <dgm:cxn modelId="{20C0CA01-498B-45E4-B717-85DDC7D2F1AD}" type="presOf" srcId="{E6157472-2401-4178-83B8-A689635557A3}" destId="{27E05F64-ECF4-4130-8173-D59F634014C8}" srcOrd="0" destOrd="0" presId="urn:microsoft.com/office/officeart/2018/2/layout/IconCircleList"/>
    <dgm:cxn modelId="{51B11B11-7F12-457C-B3C8-D2C914C113EA}" type="presOf" srcId="{46313736-CF18-484C-8A13-6BB2E1DD1151}" destId="{F466FB6D-8E1D-46DC-82C4-48E0CFC4EB31}" srcOrd="0" destOrd="0" presId="urn:microsoft.com/office/officeart/2018/2/layout/IconCircleList"/>
    <dgm:cxn modelId="{4AE7C845-D9CC-4B61-900F-6B99273B207A}" srcId="{11923A98-4BA8-4553-BF12-64CFC6DE88E4}" destId="{E6157472-2401-4178-83B8-A689635557A3}" srcOrd="1" destOrd="0" parTransId="{F3D58C84-0560-49FA-815B-A2CFFA718FD2}" sibTransId="{1E15BF36-CE89-45CA-8874-62B4810ADCFA}"/>
    <dgm:cxn modelId="{5B6BAB47-0AA8-4E36-89B6-38EF061724F8}" srcId="{11923A98-4BA8-4553-BF12-64CFC6DE88E4}" destId="{36565743-1C6B-44D8-A364-3B2FFE8CFD25}" srcOrd="3" destOrd="0" parTransId="{DB17148E-C130-43D6-9699-0D63F66C88A6}" sibTransId="{21500565-2653-47B7-A51D-AA42E56AE87D}"/>
    <dgm:cxn modelId="{ABF1B24D-27C1-424B-A902-4E473F70768B}" type="presOf" srcId="{1E15BF36-CE89-45CA-8874-62B4810ADCFA}" destId="{7C0BBD1B-7900-40F2-98A9-A9DCE4221F6F}" srcOrd="0" destOrd="0" presId="urn:microsoft.com/office/officeart/2018/2/layout/IconCircleList"/>
    <dgm:cxn modelId="{640BAE79-6C70-4523-80F9-554FADA1A859}" srcId="{11923A98-4BA8-4553-BF12-64CFC6DE88E4}" destId="{46313736-CF18-484C-8A13-6BB2E1DD1151}" srcOrd="0" destOrd="0" parTransId="{D479F732-4144-474A-9CE7-AE1BE345529F}" sibTransId="{562C942D-FC7B-412F-9857-2590CC2651ED}"/>
    <dgm:cxn modelId="{E12AB659-9C53-46C0-ABA5-2F4BFC5E3607}" type="presOf" srcId="{562C942D-FC7B-412F-9857-2590CC2651ED}" destId="{C0FA4AEE-097F-47FE-9866-A04107100CC0}" srcOrd="0" destOrd="0" presId="urn:microsoft.com/office/officeart/2018/2/layout/IconCircleList"/>
    <dgm:cxn modelId="{655A277E-724A-45B9-94E4-926524631349}" type="presOf" srcId="{11923A98-4BA8-4553-BF12-64CFC6DE88E4}" destId="{C96A1585-759C-48B1-850A-2C45E7FB3C50}" srcOrd="0" destOrd="0" presId="urn:microsoft.com/office/officeart/2018/2/layout/IconCircleList"/>
    <dgm:cxn modelId="{8330FA94-A99E-4BDB-9A3A-B19B70229A7E}" srcId="{11923A98-4BA8-4553-BF12-64CFC6DE88E4}" destId="{3FD74827-D619-4D2B-B068-E17C0C39AE2D}" srcOrd="2" destOrd="0" parTransId="{1CBF1CED-D4C6-42E3-B6EF-9E9C1716BF5F}" sibTransId="{58F4C004-F5A6-4202-A139-560EC37A919A}"/>
    <dgm:cxn modelId="{2D4CBDA2-0FDB-4828-A869-7AF38277FA93}" type="presOf" srcId="{36565743-1C6B-44D8-A364-3B2FFE8CFD25}" destId="{6315449C-E945-4CF2-93F3-796FD13F803F}" srcOrd="0" destOrd="0" presId="urn:microsoft.com/office/officeart/2018/2/layout/IconCircleList"/>
    <dgm:cxn modelId="{054A94F1-7D7D-4AFF-AF02-E8C364F16F86}" type="presOf" srcId="{58F4C004-F5A6-4202-A139-560EC37A919A}" destId="{47177CD8-2107-4E98-AC94-92AF8919DA25}" srcOrd="0" destOrd="0" presId="urn:microsoft.com/office/officeart/2018/2/layout/IconCircleList"/>
    <dgm:cxn modelId="{F8F625FE-3E58-49BF-B8D7-ADDCF99F1567}" type="presOf" srcId="{3FD74827-D619-4D2B-B068-E17C0C39AE2D}" destId="{D722326B-F9A9-445A-8EE5-6ED4139227E4}" srcOrd="0" destOrd="0" presId="urn:microsoft.com/office/officeart/2018/2/layout/IconCircleList"/>
    <dgm:cxn modelId="{0B03EF8B-4989-4B8D-81EF-3B8CED11593B}" type="presParOf" srcId="{C96A1585-759C-48B1-850A-2C45E7FB3C50}" destId="{009E2E6A-2359-4876-8DAB-718C750FEF80}" srcOrd="0" destOrd="0" presId="urn:microsoft.com/office/officeart/2018/2/layout/IconCircleList"/>
    <dgm:cxn modelId="{90F4AC2F-93FB-485C-A0D7-17E5C337FE79}" type="presParOf" srcId="{009E2E6A-2359-4876-8DAB-718C750FEF80}" destId="{82F3F664-D3CB-40BC-9152-CE2BEF09D8F4}" srcOrd="0" destOrd="0" presId="urn:microsoft.com/office/officeart/2018/2/layout/IconCircleList"/>
    <dgm:cxn modelId="{6B2FE64B-52E6-464D-AF19-BC2C6A3C9F77}" type="presParOf" srcId="{82F3F664-D3CB-40BC-9152-CE2BEF09D8F4}" destId="{4B74BB43-EC1F-4721-A1F9-8355FCAA026B}" srcOrd="0" destOrd="0" presId="urn:microsoft.com/office/officeart/2018/2/layout/IconCircleList"/>
    <dgm:cxn modelId="{C38894AA-B430-4381-AE99-CB40905439D6}" type="presParOf" srcId="{82F3F664-D3CB-40BC-9152-CE2BEF09D8F4}" destId="{2F7EA66A-4060-4C2B-8065-FB4277CE45F0}" srcOrd="1" destOrd="0" presId="urn:microsoft.com/office/officeart/2018/2/layout/IconCircleList"/>
    <dgm:cxn modelId="{528CA895-4993-4A36-95B4-FA78989F4BB2}" type="presParOf" srcId="{82F3F664-D3CB-40BC-9152-CE2BEF09D8F4}" destId="{E79AD7A1-BB3E-4A87-9FAC-E5D15605BF2A}" srcOrd="2" destOrd="0" presId="urn:microsoft.com/office/officeart/2018/2/layout/IconCircleList"/>
    <dgm:cxn modelId="{34B05F8E-5773-45B9-97B7-65C82F72CC24}" type="presParOf" srcId="{82F3F664-D3CB-40BC-9152-CE2BEF09D8F4}" destId="{F466FB6D-8E1D-46DC-82C4-48E0CFC4EB31}" srcOrd="3" destOrd="0" presId="urn:microsoft.com/office/officeart/2018/2/layout/IconCircleList"/>
    <dgm:cxn modelId="{E846A592-E9F2-4B96-AE94-DC1779C52A70}" type="presParOf" srcId="{009E2E6A-2359-4876-8DAB-718C750FEF80}" destId="{C0FA4AEE-097F-47FE-9866-A04107100CC0}" srcOrd="1" destOrd="0" presId="urn:microsoft.com/office/officeart/2018/2/layout/IconCircleList"/>
    <dgm:cxn modelId="{3582903A-1BC2-4813-BD20-345357D93E06}" type="presParOf" srcId="{009E2E6A-2359-4876-8DAB-718C750FEF80}" destId="{F70B8876-214C-4F7A-BEE0-4DAA4888EB06}" srcOrd="2" destOrd="0" presId="urn:microsoft.com/office/officeart/2018/2/layout/IconCircleList"/>
    <dgm:cxn modelId="{D0FDF9E6-FBD5-445B-8AC9-52004D70C8D1}" type="presParOf" srcId="{F70B8876-214C-4F7A-BEE0-4DAA4888EB06}" destId="{06A20C3B-21C1-4B17-A3C6-99AF2D965CFC}" srcOrd="0" destOrd="0" presId="urn:microsoft.com/office/officeart/2018/2/layout/IconCircleList"/>
    <dgm:cxn modelId="{C5CB6B71-14D2-4816-80CD-C118C12572EC}" type="presParOf" srcId="{F70B8876-214C-4F7A-BEE0-4DAA4888EB06}" destId="{1DF3F804-8D26-4889-8AD8-48D7651FBF30}" srcOrd="1" destOrd="0" presId="urn:microsoft.com/office/officeart/2018/2/layout/IconCircleList"/>
    <dgm:cxn modelId="{8AC6524D-9A0E-490C-B2F2-0DDC1DD2415F}" type="presParOf" srcId="{F70B8876-214C-4F7A-BEE0-4DAA4888EB06}" destId="{21636EF4-EBF4-42B0-AD5B-3F06CDCDDEB3}" srcOrd="2" destOrd="0" presId="urn:microsoft.com/office/officeart/2018/2/layout/IconCircleList"/>
    <dgm:cxn modelId="{1E77895C-C4DF-4CBF-864C-22976D732031}" type="presParOf" srcId="{F70B8876-214C-4F7A-BEE0-4DAA4888EB06}" destId="{27E05F64-ECF4-4130-8173-D59F634014C8}" srcOrd="3" destOrd="0" presId="urn:microsoft.com/office/officeart/2018/2/layout/IconCircleList"/>
    <dgm:cxn modelId="{1660058D-D4BD-4BB4-B120-4C63C9692BCD}" type="presParOf" srcId="{009E2E6A-2359-4876-8DAB-718C750FEF80}" destId="{7C0BBD1B-7900-40F2-98A9-A9DCE4221F6F}" srcOrd="3" destOrd="0" presId="urn:microsoft.com/office/officeart/2018/2/layout/IconCircleList"/>
    <dgm:cxn modelId="{097EFCD7-B3FF-4247-9C46-F8138FA180EB}" type="presParOf" srcId="{009E2E6A-2359-4876-8DAB-718C750FEF80}" destId="{5403BB1D-CF59-41AB-A353-AB60A79C82AC}" srcOrd="4" destOrd="0" presId="urn:microsoft.com/office/officeart/2018/2/layout/IconCircleList"/>
    <dgm:cxn modelId="{E176B8F5-D6A7-43B8-88F9-F4FC70D629D8}" type="presParOf" srcId="{5403BB1D-CF59-41AB-A353-AB60A79C82AC}" destId="{F2E2D177-6886-4222-AB68-1D84CA56BCD6}" srcOrd="0" destOrd="0" presId="urn:microsoft.com/office/officeart/2018/2/layout/IconCircleList"/>
    <dgm:cxn modelId="{AF43EC5E-1C3B-4C1C-B4B4-EC9FD5674389}" type="presParOf" srcId="{5403BB1D-CF59-41AB-A353-AB60A79C82AC}" destId="{13ACB7A1-E524-49BF-93B3-A8B920DE4D97}" srcOrd="1" destOrd="0" presId="urn:microsoft.com/office/officeart/2018/2/layout/IconCircleList"/>
    <dgm:cxn modelId="{8EA0A743-5094-4823-98E0-6AB804DF80C5}" type="presParOf" srcId="{5403BB1D-CF59-41AB-A353-AB60A79C82AC}" destId="{E8DABDA2-2E98-44AE-BCD7-8C45110C6AAB}" srcOrd="2" destOrd="0" presId="urn:microsoft.com/office/officeart/2018/2/layout/IconCircleList"/>
    <dgm:cxn modelId="{5DF58DF8-1A0C-4897-8055-E08591D3B210}" type="presParOf" srcId="{5403BB1D-CF59-41AB-A353-AB60A79C82AC}" destId="{D722326B-F9A9-445A-8EE5-6ED4139227E4}" srcOrd="3" destOrd="0" presId="urn:microsoft.com/office/officeart/2018/2/layout/IconCircleList"/>
    <dgm:cxn modelId="{3DD7BA6D-5A94-4126-A9FC-5E1B3D06F056}" type="presParOf" srcId="{009E2E6A-2359-4876-8DAB-718C750FEF80}" destId="{47177CD8-2107-4E98-AC94-92AF8919DA25}" srcOrd="5" destOrd="0" presId="urn:microsoft.com/office/officeart/2018/2/layout/IconCircleList"/>
    <dgm:cxn modelId="{90C9DFEA-09D4-4593-B3AC-DF870A8BF22D}" type="presParOf" srcId="{009E2E6A-2359-4876-8DAB-718C750FEF80}" destId="{996CECAF-AB31-4754-ABBF-98B787C2A96D}" srcOrd="6" destOrd="0" presId="urn:microsoft.com/office/officeart/2018/2/layout/IconCircleList"/>
    <dgm:cxn modelId="{248F6AE8-D608-4D0D-88B7-48ED8038ACDB}" type="presParOf" srcId="{996CECAF-AB31-4754-ABBF-98B787C2A96D}" destId="{4AF33CA1-4D66-4BE2-A33A-61866ECEE164}" srcOrd="0" destOrd="0" presId="urn:microsoft.com/office/officeart/2018/2/layout/IconCircleList"/>
    <dgm:cxn modelId="{AB3EE7BD-35FE-4F1E-9776-4B67A2140AA1}" type="presParOf" srcId="{996CECAF-AB31-4754-ABBF-98B787C2A96D}" destId="{25F3221F-64C1-45EC-B2A7-5352FD6FC306}" srcOrd="1" destOrd="0" presId="urn:microsoft.com/office/officeart/2018/2/layout/IconCircleList"/>
    <dgm:cxn modelId="{8773B073-3629-4225-BBF1-39D14B88F7AB}" type="presParOf" srcId="{996CECAF-AB31-4754-ABBF-98B787C2A96D}" destId="{780D101F-929D-4258-8533-F8BDCC1DEFB3}" srcOrd="2" destOrd="0" presId="urn:microsoft.com/office/officeart/2018/2/layout/IconCircleList"/>
    <dgm:cxn modelId="{CE715134-CC9E-447C-B129-70AEAAE6506A}" type="presParOf" srcId="{996CECAF-AB31-4754-ABBF-98B787C2A96D}" destId="{6315449C-E945-4CF2-93F3-796FD13F803F}"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9C20A9-6658-4701-B964-FE5A32FA6BAA}"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5589A471-099B-4E6A-996F-DA06CD6AC9F5}">
      <dgm:prSet custT="1"/>
      <dgm:spPr/>
      <dgm:t>
        <a:bodyPr/>
        <a:lstStyle/>
        <a:p>
          <a:pPr>
            <a:defRPr cap="all"/>
          </a:pPr>
          <a:r>
            <a:rPr lang="es-ES" sz="1600" cap="none" dirty="0"/>
            <a:t>En un proceso estocástico, el estado del sistema en un momento dado se determina tanto por factores deterministas (predecibles) como por factores aleatorios. </a:t>
          </a:r>
          <a:endParaRPr lang="en-US" sz="1600" cap="none" dirty="0"/>
        </a:p>
      </dgm:t>
    </dgm:pt>
    <dgm:pt modelId="{F998AAD6-59C7-4106-8D55-21B852AC944E}" type="parTrans" cxnId="{A171EE61-314C-451B-91E3-9A4AFC443128}">
      <dgm:prSet/>
      <dgm:spPr/>
      <dgm:t>
        <a:bodyPr/>
        <a:lstStyle/>
        <a:p>
          <a:endParaRPr lang="en-US" sz="2800" dirty="0"/>
        </a:p>
      </dgm:t>
    </dgm:pt>
    <dgm:pt modelId="{B9B95712-6BF1-4765-9102-4678616746C9}" type="sibTrans" cxnId="{A171EE61-314C-451B-91E3-9A4AFC443128}">
      <dgm:prSet/>
      <dgm:spPr/>
      <dgm:t>
        <a:bodyPr/>
        <a:lstStyle/>
        <a:p>
          <a:endParaRPr lang="en-US" sz="2800" dirty="0"/>
        </a:p>
      </dgm:t>
    </dgm:pt>
    <dgm:pt modelId="{C0ECFBAE-FF70-4CBB-A508-2AE0DA6EF5EA}">
      <dgm:prSet custT="1"/>
      <dgm:spPr/>
      <dgm:t>
        <a:bodyPr/>
        <a:lstStyle/>
        <a:p>
          <a:pPr>
            <a:defRPr cap="all"/>
          </a:pPr>
          <a:r>
            <a:rPr lang="es-ES" sz="1600" cap="none" dirty="0"/>
            <a:t>La componente determinista puede describirse mediante reglas o ecuaciones que relacionan el estado actual del sistema con sus estados anteriores</a:t>
          </a:r>
          <a:endParaRPr lang="en-US" sz="1600" cap="none" dirty="0"/>
        </a:p>
      </dgm:t>
    </dgm:pt>
    <dgm:pt modelId="{39A465C1-299E-48C9-9D5E-629A96869B30}" type="parTrans" cxnId="{74136178-2D5F-4202-9985-778FD363425C}">
      <dgm:prSet/>
      <dgm:spPr/>
      <dgm:t>
        <a:bodyPr/>
        <a:lstStyle/>
        <a:p>
          <a:endParaRPr lang="en-US" sz="2800" dirty="0"/>
        </a:p>
      </dgm:t>
    </dgm:pt>
    <dgm:pt modelId="{2CFB03AB-2B4B-478E-A115-250B087E8DBF}" type="sibTrans" cxnId="{74136178-2D5F-4202-9985-778FD363425C}">
      <dgm:prSet/>
      <dgm:spPr/>
      <dgm:t>
        <a:bodyPr/>
        <a:lstStyle/>
        <a:p>
          <a:endParaRPr lang="en-US" sz="2800" dirty="0"/>
        </a:p>
      </dgm:t>
    </dgm:pt>
    <dgm:pt modelId="{5B5059D0-CF4D-45A2-9C14-3D63DC6E5A5B}">
      <dgm:prSet custT="1"/>
      <dgm:spPr/>
      <dgm:t>
        <a:bodyPr/>
        <a:lstStyle/>
        <a:p>
          <a:pPr>
            <a:defRPr cap="all"/>
          </a:pPr>
          <a:r>
            <a:rPr lang="es-ES" sz="1600" cap="none" dirty="0"/>
            <a:t>La componente estocástica del proceso introduce la incertidumbre o variabilidad inherente al sistema.</a:t>
          </a:r>
          <a:endParaRPr lang="en-US" sz="1600" cap="none" dirty="0"/>
        </a:p>
      </dgm:t>
    </dgm:pt>
    <dgm:pt modelId="{FD5AA1B2-F58C-4BC6-86A7-1D6C9B8B4F01}" type="parTrans" cxnId="{095809F7-68C1-4BE2-954B-B8DA2792CDC4}">
      <dgm:prSet/>
      <dgm:spPr/>
      <dgm:t>
        <a:bodyPr/>
        <a:lstStyle/>
        <a:p>
          <a:endParaRPr lang="en-US" sz="2800" dirty="0"/>
        </a:p>
      </dgm:t>
    </dgm:pt>
    <dgm:pt modelId="{78DA2DAE-86D6-4B20-A460-8578253C0FAF}" type="sibTrans" cxnId="{095809F7-68C1-4BE2-954B-B8DA2792CDC4}">
      <dgm:prSet/>
      <dgm:spPr/>
      <dgm:t>
        <a:bodyPr/>
        <a:lstStyle/>
        <a:p>
          <a:endParaRPr lang="en-US" sz="2800" dirty="0"/>
        </a:p>
      </dgm:t>
    </dgm:pt>
    <dgm:pt modelId="{1923F805-590F-4CF0-9F75-CF1D552D9ED5}">
      <dgm:prSet custT="1"/>
      <dgm:spPr/>
      <dgm:t>
        <a:bodyPr/>
        <a:lstStyle/>
        <a:p>
          <a:pPr>
            <a:defRPr cap="all"/>
          </a:pPr>
          <a:r>
            <a:rPr lang="es-ES" sz="1600" cap="none" dirty="0"/>
            <a:t>Un proceso estocástico proporciona un marco para modelar y comprender la variabilidad y la incertidumbre en sistemas dinámicos a lo largo del tiempo.</a:t>
          </a:r>
          <a:endParaRPr lang="en-US" sz="1600" cap="none" dirty="0"/>
        </a:p>
      </dgm:t>
    </dgm:pt>
    <dgm:pt modelId="{F6355152-67B6-4556-A144-52E1A07AE756}" type="parTrans" cxnId="{043A1D42-8A71-4971-8846-684BAD1EE07D}">
      <dgm:prSet/>
      <dgm:spPr/>
      <dgm:t>
        <a:bodyPr/>
        <a:lstStyle/>
        <a:p>
          <a:endParaRPr lang="en-US" sz="2800" dirty="0"/>
        </a:p>
      </dgm:t>
    </dgm:pt>
    <dgm:pt modelId="{90D7A6C1-14E7-4E5D-BAD3-3902E4929DCC}" type="sibTrans" cxnId="{043A1D42-8A71-4971-8846-684BAD1EE07D}">
      <dgm:prSet/>
      <dgm:spPr/>
      <dgm:t>
        <a:bodyPr/>
        <a:lstStyle/>
        <a:p>
          <a:endParaRPr lang="en-US" sz="2800" dirty="0"/>
        </a:p>
      </dgm:t>
    </dgm:pt>
    <dgm:pt modelId="{687A23D2-CA3B-42A8-A7B1-F09DDEF623A0}" type="pres">
      <dgm:prSet presAssocID="{489C20A9-6658-4701-B964-FE5A32FA6BAA}" presName="root" presStyleCnt="0">
        <dgm:presLayoutVars>
          <dgm:dir/>
          <dgm:resizeHandles val="exact"/>
        </dgm:presLayoutVars>
      </dgm:prSet>
      <dgm:spPr/>
    </dgm:pt>
    <dgm:pt modelId="{259EF8E4-96A2-44CF-9705-B90ADD832E1A}" type="pres">
      <dgm:prSet presAssocID="{5589A471-099B-4E6A-996F-DA06CD6AC9F5}" presName="compNode" presStyleCnt="0"/>
      <dgm:spPr/>
    </dgm:pt>
    <dgm:pt modelId="{EFFA2526-701C-431B-B765-A49C011D59EC}" type="pres">
      <dgm:prSet presAssocID="{5589A471-099B-4E6A-996F-DA06CD6AC9F5}" presName="iconBgRect" presStyleLbl="bgShp" presStyleIdx="0" presStyleCnt="4"/>
      <dgm:spPr>
        <a:prstGeom prst="round2DiagRect">
          <a:avLst>
            <a:gd name="adj1" fmla="val 29727"/>
            <a:gd name="adj2" fmla="val 0"/>
          </a:avLst>
        </a:prstGeom>
      </dgm:spPr>
    </dgm:pt>
    <dgm:pt modelId="{DC5E1CDE-B18D-4920-B2EE-AE40DB047E1C}" type="pres">
      <dgm:prSet presAssocID="{5589A471-099B-4E6A-996F-DA06CD6AC9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B1C8F73A-DBD9-44FA-95B8-A2A956DDEDA4}" type="pres">
      <dgm:prSet presAssocID="{5589A471-099B-4E6A-996F-DA06CD6AC9F5}" presName="spaceRect" presStyleCnt="0"/>
      <dgm:spPr/>
    </dgm:pt>
    <dgm:pt modelId="{B56E77A6-8332-46C5-8717-2E94B54A033D}" type="pres">
      <dgm:prSet presAssocID="{5589A471-099B-4E6A-996F-DA06CD6AC9F5}" presName="textRect" presStyleLbl="revTx" presStyleIdx="0" presStyleCnt="4">
        <dgm:presLayoutVars>
          <dgm:chMax val="1"/>
          <dgm:chPref val="1"/>
        </dgm:presLayoutVars>
      </dgm:prSet>
      <dgm:spPr/>
    </dgm:pt>
    <dgm:pt modelId="{B7BCBF36-E5F0-43C8-AEA4-9E0C4B1BC986}" type="pres">
      <dgm:prSet presAssocID="{B9B95712-6BF1-4765-9102-4678616746C9}" presName="sibTrans" presStyleCnt="0"/>
      <dgm:spPr/>
    </dgm:pt>
    <dgm:pt modelId="{A1DD7E2E-27AB-4C4E-B145-93F9C96261ED}" type="pres">
      <dgm:prSet presAssocID="{C0ECFBAE-FF70-4CBB-A508-2AE0DA6EF5EA}" presName="compNode" presStyleCnt="0"/>
      <dgm:spPr/>
    </dgm:pt>
    <dgm:pt modelId="{DC32CEB8-5147-4DBE-AD76-D523F6CB7E72}" type="pres">
      <dgm:prSet presAssocID="{C0ECFBAE-FF70-4CBB-A508-2AE0DA6EF5EA}" presName="iconBgRect" presStyleLbl="bgShp" presStyleIdx="1" presStyleCnt="4"/>
      <dgm:spPr>
        <a:prstGeom prst="round2DiagRect">
          <a:avLst>
            <a:gd name="adj1" fmla="val 29727"/>
            <a:gd name="adj2" fmla="val 0"/>
          </a:avLst>
        </a:prstGeom>
      </dgm:spPr>
    </dgm:pt>
    <dgm:pt modelId="{30422390-E518-417F-A242-B9A54B58D18D}" type="pres">
      <dgm:prSet presAssocID="{C0ECFBAE-FF70-4CBB-A508-2AE0DA6EF5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e"/>
        </a:ext>
      </dgm:extLst>
    </dgm:pt>
    <dgm:pt modelId="{16107E3A-96E3-448A-A45F-6277532E4383}" type="pres">
      <dgm:prSet presAssocID="{C0ECFBAE-FF70-4CBB-A508-2AE0DA6EF5EA}" presName="spaceRect" presStyleCnt="0"/>
      <dgm:spPr/>
    </dgm:pt>
    <dgm:pt modelId="{83D90D68-498C-4390-A0DC-52384BDF871C}" type="pres">
      <dgm:prSet presAssocID="{C0ECFBAE-FF70-4CBB-A508-2AE0DA6EF5EA}" presName="textRect" presStyleLbl="revTx" presStyleIdx="1" presStyleCnt="4">
        <dgm:presLayoutVars>
          <dgm:chMax val="1"/>
          <dgm:chPref val="1"/>
        </dgm:presLayoutVars>
      </dgm:prSet>
      <dgm:spPr/>
    </dgm:pt>
    <dgm:pt modelId="{413D24A7-2EC1-40C7-8656-4B3B8D662BAF}" type="pres">
      <dgm:prSet presAssocID="{2CFB03AB-2B4B-478E-A115-250B087E8DBF}" presName="sibTrans" presStyleCnt="0"/>
      <dgm:spPr/>
    </dgm:pt>
    <dgm:pt modelId="{900AEE07-D18B-4984-90F6-54A3DD4D77A1}" type="pres">
      <dgm:prSet presAssocID="{5B5059D0-CF4D-45A2-9C14-3D63DC6E5A5B}" presName="compNode" presStyleCnt="0"/>
      <dgm:spPr/>
    </dgm:pt>
    <dgm:pt modelId="{44C8E1B3-81C9-4F20-A7D5-5E58FE1B19BB}" type="pres">
      <dgm:prSet presAssocID="{5B5059D0-CF4D-45A2-9C14-3D63DC6E5A5B}" presName="iconBgRect" presStyleLbl="bgShp" presStyleIdx="2" presStyleCnt="4"/>
      <dgm:spPr>
        <a:prstGeom prst="round2DiagRect">
          <a:avLst>
            <a:gd name="adj1" fmla="val 29727"/>
            <a:gd name="adj2" fmla="val 0"/>
          </a:avLst>
        </a:prstGeom>
      </dgm:spPr>
    </dgm:pt>
    <dgm:pt modelId="{2992F109-C96A-4D2F-A9B4-83255B42F3E5}" type="pres">
      <dgm:prSet presAssocID="{5B5059D0-CF4D-45A2-9C14-3D63DC6E5A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guntas"/>
        </a:ext>
      </dgm:extLst>
    </dgm:pt>
    <dgm:pt modelId="{560A9391-6A13-4E39-8895-E9D751096D38}" type="pres">
      <dgm:prSet presAssocID="{5B5059D0-CF4D-45A2-9C14-3D63DC6E5A5B}" presName="spaceRect" presStyleCnt="0"/>
      <dgm:spPr/>
    </dgm:pt>
    <dgm:pt modelId="{0DA09D69-1B68-4C26-A977-12D4AE730E60}" type="pres">
      <dgm:prSet presAssocID="{5B5059D0-CF4D-45A2-9C14-3D63DC6E5A5B}" presName="textRect" presStyleLbl="revTx" presStyleIdx="2" presStyleCnt="4">
        <dgm:presLayoutVars>
          <dgm:chMax val="1"/>
          <dgm:chPref val="1"/>
        </dgm:presLayoutVars>
      </dgm:prSet>
      <dgm:spPr/>
    </dgm:pt>
    <dgm:pt modelId="{CFA6B20F-D0E7-4536-AA75-D0B8194FAE5A}" type="pres">
      <dgm:prSet presAssocID="{78DA2DAE-86D6-4B20-A460-8578253C0FAF}" presName="sibTrans" presStyleCnt="0"/>
      <dgm:spPr/>
    </dgm:pt>
    <dgm:pt modelId="{DB8D91BA-EC35-4E34-AE4F-BCE5A2D3EB6D}" type="pres">
      <dgm:prSet presAssocID="{1923F805-590F-4CF0-9F75-CF1D552D9ED5}" presName="compNode" presStyleCnt="0"/>
      <dgm:spPr/>
    </dgm:pt>
    <dgm:pt modelId="{731E84A0-F6F6-496E-8EC6-786CF8B48961}" type="pres">
      <dgm:prSet presAssocID="{1923F805-590F-4CF0-9F75-CF1D552D9ED5}" presName="iconBgRect" presStyleLbl="bgShp" presStyleIdx="3" presStyleCnt="4"/>
      <dgm:spPr>
        <a:prstGeom prst="round2DiagRect">
          <a:avLst>
            <a:gd name="adj1" fmla="val 29727"/>
            <a:gd name="adj2" fmla="val 0"/>
          </a:avLst>
        </a:prstGeom>
      </dgm:spPr>
    </dgm:pt>
    <dgm:pt modelId="{8213066D-5762-423B-BADA-E6EEA9952BD4}" type="pres">
      <dgm:prSet presAssocID="{1923F805-590F-4CF0-9F75-CF1D552D9E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6BB77ED5-19CF-417A-955F-55684928A917}" type="pres">
      <dgm:prSet presAssocID="{1923F805-590F-4CF0-9F75-CF1D552D9ED5}" presName="spaceRect" presStyleCnt="0"/>
      <dgm:spPr/>
    </dgm:pt>
    <dgm:pt modelId="{FB90B1EE-37AE-4E58-8087-59097C454CD7}" type="pres">
      <dgm:prSet presAssocID="{1923F805-590F-4CF0-9F75-CF1D552D9ED5}" presName="textRect" presStyleLbl="revTx" presStyleIdx="3" presStyleCnt="4">
        <dgm:presLayoutVars>
          <dgm:chMax val="1"/>
          <dgm:chPref val="1"/>
        </dgm:presLayoutVars>
      </dgm:prSet>
      <dgm:spPr/>
    </dgm:pt>
  </dgm:ptLst>
  <dgm:cxnLst>
    <dgm:cxn modelId="{C235202B-5612-4BB5-B2AD-8DB0B4C396B3}" type="presOf" srcId="{5B5059D0-CF4D-45A2-9C14-3D63DC6E5A5B}" destId="{0DA09D69-1B68-4C26-A977-12D4AE730E60}" srcOrd="0" destOrd="0" presId="urn:microsoft.com/office/officeart/2018/5/layout/IconLeafLabelList"/>
    <dgm:cxn modelId="{A85A522E-251A-46B0-89F0-1DEED79FDDF5}" type="presOf" srcId="{5589A471-099B-4E6A-996F-DA06CD6AC9F5}" destId="{B56E77A6-8332-46C5-8717-2E94B54A033D}" srcOrd="0" destOrd="0" presId="urn:microsoft.com/office/officeart/2018/5/layout/IconLeafLabelList"/>
    <dgm:cxn modelId="{A171EE61-314C-451B-91E3-9A4AFC443128}" srcId="{489C20A9-6658-4701-B964-FE5A32FA6BAA}" destId="{5589A471-099B-4E6A-996F-DA06CD6AC9F5}" srcOrd="0" destOrd="0" parTransId="{F998AAD6-59C7-4106-8D55-21B852AC944E}" sibTransId="{B9B95712-6BF1-4765-9102-4678616746C9}"/>
    <dgm:cxn modelId="{043A1D42-8A71-4971-8846-684BAD1EE07D}" srcId="{489C20A9-6658-4701-B964-FE5A32FA6BAA}" destId="{1923F805-590F-4CF0-9F75-CF1D552D9ED5}" srcOrd="3" destOrd="0" parTransId="{F6355152-67B6-4556-A144-52E1A07AE756}" sibTransId="{90D7A6C1-14E7-4E5D-BAD3-3902E4929DCC}"/>
    <dgm:cxn modelId="{74136178-2D5F-4202-9985-778FD363425C}" srcId="{489C20A9-6658-4701-B964-FE5A32FA6BAA}" destId="{C0ECFBAE-FF70-4CBB-A508-2AE0DA6EF5EA}" srcOrd="1" destOrd="0" parTransId="{39A465C1-299E-48C9-9D5E-629A96869B30}" sibTransId="{2CFB03AB-2B4B-478E-A115-250B087E8DBF}"/>
    <dgm:cxn modelId="{7A2EFE81-90FB-4CCA-81C9-E74BACC37BB0}" type="presOf" srcId="{489C20A9-6658-4701-B964-FE5A32FA6BAA}" destId="{687A23D2-CA3B-42A8-A7B1-F09DDEF623A0}" srcOrd="0" destOrd="0" presId="urn:microsoft.com/office/officeart/2018/5/layout/IconLeafLabelList"/>
    <dgm:cxn modelId="{8315C498-F108-4732-8DBD-B7303382CC22}" type="presOf" srcId="{C0ECFBAE-FF70-4CBB-A508-2AE0DA6EF5EA}" destId="{83D90D68-498C-4390-A0DC-52384BDF871C}" srcOrd="0" destOrd="0" presId="urn:microsoft.com/office/officeart/2018/5/layout/IconLeafLabelList"/>
    <dgm:cxn modelId="{074C2CE6-023C-441B-AD5C-91969CD74F54}" type="presOf" srcId="{1923F805-590F-4CF0-9F75-CF1D552D9ED5}" destId="{FB90B1EE-37AE-4E58-8087-59097C454CD7}" srcOrd="0" destOrd="0" presId="urn:microsoft.com/office/officeart/2018/5/layout/IconLeafLabelList"/>
    <dgm:cxn modelId="{095809F7-68C1-4BE2-954B-B8DA2792CDC4}" srcId="{489C20A9-6658-4701-B964-FE5A32FA6BAA}" destId="{5B5059D0-CF4D-45A2-9C14-3D63DC6E5A5B}" srcOrd="2" destOrd="0" parTransId="{FD5AA1B2-F58C-4BC6-86A7-1D6C9B8B4F01}" sibTransId="{78DA2DAE-86D6-4B20-A460-8578253C0FAF}"/>
    <dgm:cxn modelId="{87134BC5-8E15-4A72-91F0-E917192B545E}" type="presParOf" srcId="{687A23D2-CA3B-42A8-A7B1-F09DDEF623A0}" destId="{259EF8E4-96A2-44CF-9705-B90ADD832E1A}" srcOrd="0" destOrd="0" presId="urn:microsoft.com/office/officeart/2018/5/layout/IconLeafLabelList"/>
    <dgm:cxn modelId="{D8A10840-AF98-48C1-BBEA-6DDA47165D79}" type="presParOf" srcId="{259EF8E4-96A2-44CF-9705-B90ADD832E1A}" destId="{EFFA2526-701C-431B-B765-A49C011D59EC}" srcOrd="0" destOrd="0" presId="urn:microsoft.com/office/officeart/2018/5/layout/IconLeafLabelList"/>
    <dgm:cxn modelId="{060C5DB3-8D6E-4855-AC60-C6737FA18021}" type="presParOf" srcId="{259EF8E4-96A2-44CF-9705-B90ADD832E1A}" destId="{DC5E1CDE-B18D-4920-B2EE-AE40DB047E1C}" srcOrd="1" destOrd="0" presId="urn:microsoft.com/office/officeart/2018/5/layout/IconLeafLabelList"/>
    <dgm:cxn modelId="{4CFA6E51-351D-46BF-9957-5D77B0D5AC01}" type="presParOf" srcId="{259EF8E4-96A2-44CF-9705-B90ADD832E1A}" destId="{B1C8F73A-DBD9-44FA-95B8-A2A956DDEDA4}" srcOrd="2" destOrd="0" presId="urn:microsoft.com/office/officeart/2018/5/layout/IconLeafLabelList"/>
    <dgm:cxn modelId="{0F08DDF2-6C60-4D3E-B907-5B3BA8EB3C93}" type="presParOf" srcId="{259EF8E4-96A2-44CF-9705-B90ADD832E1A}" destId="{B56E77A6-8332-46C5-8717-2E94B54A033D}" srcOrd="3" destOrd="0" presId="urn:microsoft.com/office/officeart/2018/5/layout/IconLeafLabelList"/>
    <dgm:cxn modelId="{B9498F90-5FEB-49E3-874C-3EADDD2D5B0B}" type="presParOf" srcId="{687A23D2-CA3B-42A8-A7B1-F09DDEF623A0}" destId="{B7BCBF36-E5F0-43C8-AEA4-9E0C4B1BC986}" srcOrd="1" destOrd="0" presId="urn:microsoft.com/office/officeart/2018/5/layout/IconLeafLabelList"/>
    <dgm:cxn modelId="{6EE57400-5C16-458F-B6E8-792E90B9AA41}" type="presParOf" srcId="{687A23D2-CA3B-42A8-A7B1-F09DDEF623A0}" destId="{A1DD7E2E-27AB-4C4E-B145-93F9C96261ED}" srcOrd="2" destOrd="0" presId="urn:microsoft.com/office/officeart/2018/5/layout/IconLeafLabelList"/>
    <dgm:cxn modelId="{F592FAB0-BFBC-417F-A61F-8D87440AA2A0}" type="presParOf" srcId="{A1DD7E2E-27AB-4C4E-B145-93F9C96261ED}" destId="{DC32CEB8-5147-4DBE-AD76-D523F6CB7E72}" srcOrd="0" destOrd="0" presId="urn:microsoft.com/office/officeart/2018/5/layout/IconLeafLabelList"/>
    <dgm:cxn modelId="{1C4C1D4D-A859-4B36-9009-BC34C741E392}" type="presParOf" srcId="{A1DD7E2E-27AB-4C4E-B145-93F9C96261ED}" destId="{30422390-E518-417F-A242-B9A54B58D18D}" srcOrd="1" destOrd="0" presId="urn:microsoft.com/office/officeart/2018/5/layout/IconLeafLabelList"/>
    <dgm:cxn modelId="{5817BE09-1C9A-4496-98D1-425DAACDC5C8}" type="presParOf" srcId="{A1DD7E2E-27AB-4C4E-B145-93F9C96261ED}" destId="{16107E3A-96E3-448A-A45F-6277532E4383}" srcOrd="2" destOrd="0" presId="urn:microsoft.com/office/officeart/2018/5/layout/IconLeafLabelList"/>
    <dgm:cxn modelId="{57210251-B1E2-483D-9446-AFF186C6A2D8}" type="presParOf" srcId="{A1DD7E2E-27AB-4C4E-B145-93F9C96261ED}" destId="{83D90D68-498C-4390-A0DC-52384BDF871C}" srcOrd="3" destOrd="0" presId="urn:microsoft.com/office/officeart/2018/5/layout/IconLeafLabelList"/>
    <dgm:cxn modelId="{BC1D79AB-046C-4D1F-9F9F-11E47CA3F25A}" type="presParOf" srcId="{687A23D2-CA3B-42A8-A7B1-F09DDEF623A0}" destId="{413D24A7-2EC1-40C7-8656-4B3B8D662BAF}" srcOrd="3" destOrd="0" presId="urn:microsoft.com/office/officeart/2018/5/layout/IconLeafLabelList"/>
    <dgm:cxn modelId="{293C7A25-57BA-48D8-9042-D360A570F910}" type="presParOf" srcId="{687A23D2-CA3B-42A8-A7B1-F09DDEF623A0}" destId="{900AEE07-D18B-4984-90F6-54A3DD4D77A1}" srcOrd="4" destOrd="0" presId="urn:microsoft.com/office/officeart/2018/5/layout/IconLeafLabelList"/>
    <dgm:cxn modelId="{D8B84F00-B12F-49F2-AC2D-259828192BF7}" type="presParOf" srcId="{900AEE07-D18B-4984-90F6-54A3DD4D77A1}" destId="{44C8E1B3-81C9-4F20-A7D5-5E58FE1B19BB}" srcOrd="0" destOrd="0" presId="urn:microsoft.com/office/officeart/2018/5/layout/IconLeafLabelList"/>
    <dgm:cxn modelId="{F3910206-50DC-4782-8824-D1CCF3A9A46B}" type="presParOf" srcId="{900AEE07-D18B-4984-90F6-54A3DD4D77A1}" destId="{2992F109-C96A-4D2F-A9B4-83255B42F3E5}" srcOrd="1" destOrd="0" presId="urn:microsoft.com/office/officeart/2018/5/layout/IconLeafLabelList"/>
    <dgm:cxn modelId="{D8F892DC-3257-4FDB-9CB9-EFBE48D98493}" type="presParOf" srcId="{900AEE07-D18B-4984-90F6-54A3DD4D77A1}" destId="{560A9391-6A13-4E39-8895-E9D751096D38}" srcOrd="2" destOrd="0" presId="urn:microsoft.com/office/officeart/2018/5/layout/IconLeafLabelList"/>
    <dgm:cxn modelId="{D85F806A-3808-4A7E-A335-D03D3414FE40}" type="presParOf" srcId="{900AEE07-D18B-4984-90F6-54A3DD4D77A1}" destId="{0DA09D69-1B68-4C26-A977-12D4AE730E60}" srcOrd="3" destOrd="0" presId="urn:microsoft.com/office/officeart/2018/5/layout/IconLeafLabelList"/>
    <dgm:cxn modelId="{218CB12F-71D9-445E-AD97-F9CB4CF2339F}" type="presParOf" srcId="{687A23D2-CA3B-42A8-A7B1-F09DDEF623A0}" destId="{CFA6B20F-D0E7-4536-AA75-D0B8194FAE5A}" srcOrd="5" destOrd="0" presId="urn:microsoft.com/office/officeart/2018/5/layout/IconLeafLabelList"/>
    <dgm:cxn modelId="{1BE54F14-62E7-4C12-9C0E-C3499DC26B12}" type="presParOf" srcId="{687A23D2-CA3B-42A8-A7B1-F09DDEF623A0}" destId="{DB8D91BA-EC35-4E34-AE4F-BCE5A2D3EB6D}" srcOrd="6" destOrd="0" presId="urn:microsoft.com/office/officeart/2018/5/layout/IconLeafLabelList"/>
    <dgm:cxn modelId="{C576F8F3-E68A-48C3-AB78-99310E3C346B}" type="presParOf" srcId="{DB8D91BA-EC35-4E34-AE4F-BCE5A2D3EB6D}" destId="{731E84A0-F6F6-496E-8EC6-786CF8B48961}" srcOrd="0" destOrd="0" presId="urn:microsoft.com/office/officeart/2018/5/layout/IconLeafLabelList"/>
    <dgm:cxn modelId="{DEB2F675-FA30-4D9B-96C2-C337F7065017}" type="presParOf" srcId="{DB8D91BA-EC35-4E34-AE4F-BCE5A2D3EB6D}" destId="{8213066D-5762-423B-BADA-E6EEA9952BD4}" srcOrd="1" destOrd="0" presId="urn:microsoft.com/office/officeart/2018/5/layout/IconLeafLabelList"/>
    <dgm:cxn modelId="{CAC16CC6-B5AC-47E9-9EDF-1AFC2C0F7AC8}" type="presParOf" srcId="{DB8D91BA-EC35-4E34-AE4F-BCE5A2D3EB6D}" destId="{6BB77ED5-19CF-417A-955F-55684928A917}" srcOrd="2" destOrd="0" presId="urn:microsoft.com/office/officeart/2018/5/layout/IconLeafLabelList"/>
    <dgm:cxn modelId="{A7EF0885-3E5E-421B-83D3-634621001204}" type="presParOf" srcId="{DB8D91BA-EC35-4E34-AE4F-BCE5A2D3EB6D}" destId="{FB90B1EE-37AE-4E58-8087-59097C454CD7}"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923A98-4BA8-4553-BF12-64CFC6DE88E4}" type="doc">
      <dgm:prSet loTypeId="urn:microsoft.com/office/officeart/2018/2/layout/IconVerticalSolidList" loCatId="icon" qsTypeId="urn:microsoft.com/office/officeart/2005/8/quickstyle/simple1" qsCatId="simple" csTypeId="urn:microsoft.com/office/officeart/2005/8/colors/accent4_2" csCatId="accent4" phldr="1"/>
      <dgm:spPr/>
      <dgm:t>
        <a:bodyPr/>
        <a:lstStyle/>
        <a:p>
          <a:endParaRPr lang="en-US"/>
        </a:p>
      </dgm:t>
    </dgm:pt>
    <mc:AlternateContent xmlns:mc="http://schemas.openxmlformats.org/markup-compatibility/2006" xmlns:a14="http://schemas.microsoft.com/office/drawing/2010/main">
      <mc:Choice Requires="a14">
        <dgm:pt modelId="{46313736-CF18-484C-8A13-6BB2E1DD1151}">
          <dgm:prSet/>
          <dgm:spPr/>
          <dgm:t>
            <a:bodyPr/>
            <a:lstStyle/>
            <a:p>
              <a:pPr>
                <a:lnSpc>
                  <a:spcPct val="100000"/>
                </a:lnSpc>
              </a:pPr>
              <a:r>
                <a:rPr lang="es-ES" dirty="0"/>
                <a:t>Esto significa que </a:t>
              </a:r>
              <a14:m>
                <m:oMath xmlns:m="http://schemas.openxmlformats.org/officeDocument/2006/math">
                  <m:sSub>
                    <m:sSubPr>
                      <m:ctrlPr>
                        <a:rPr lang="es-ES" i="1">
                          <a:latin typeface="Cambria Math" panose="02040503050406030204" pitchFamily="18" charset="0"/>
                        </a:rPr>
                      </m:ctrlPr>
                    </m:sSubPr>
                    <m:e>
                      <m:r>
                        <a:rPr lang="es-ES">
                          <a:latin typeface="Cambria Math" panose="02040503050406030204" pitchFamily="18" charset="0"/>
                        </a:rPr>
                        <m:t>𝑥</m:t>
                      </m:r>
                    </m:e>
                    <m:sub>
                      <m:r>
                        <a:rPr lang="es-CL">
                          <a:latin typeface="Cambria Math" panose="02040503050406030204" pitchFamily="18" charset="0"/>
                        </a:rPr>
                        <m:t>𝑡</m:t>
                      </m:r>
                    </m:sub>
                  </m:sSub>
                </m:oMath>
              </a14:m>
              <a:r>
                <a:rPr lang="es-ES" dirty="0"/>
                <a:t> es una variable aleatoria que evoluciona en el tiempo, y su evolución se registra para para todo momento </a:t>
              </a:r>
              <a14:m>
                <m:oMath xmlns:m="http://schemas.openxmlformats.org/officeDocument/2006/math">
                  <m:r>
                    <a:rPr lang="es-ES">
                      <a:latin typeface="Cambria Math" panose="02040503050406030204" pitchFamily="18" charset="0"/>
                    </a:rPr>
                    <m:t>𝑡</m:t>
                  </m:r>
                </m:oMath>
              </a14:m>
              <a:r>
                <a:rPr lang="es-ES" dirty="0"/>
                <a:t> igual o mayor a cero (es decir, que no puede ser negativo).</a:t>
              </a:r>
              <a:endParaRPr lang="en-US" dirty="0"/>
            </a:p>
          </dgm:t>
        </dgm:pt>
      </mc:Choice>
      <mc:Fallback xmlns="">
        <dgm:pt modelId="{46313736-CF18-484C-8A13-6BB2E1DD1151}">
          <dgm:prSet/>
          <dgm:spPr/>
          <dgm:t>
            <a:bodyPr/>
            <a:lstStyle/>
            <a:p>
              <a:pPr>
                <a:lnSpc>
                  <a:spcPct val="100000"/>
                </a:lnSpc>
              </a:pPr>
              <a:r>
                <a:rPr lang="es-ES" dirty="0"/>
                <a:t>Esto significa que </a:t>
              </a:r>
              <a:r>
                <a:rPr lang="es-ES" i="0">
                  <a:latin typeface="Cambria Math" panose="02040503050406030204" pitchFamily="18" charset="0"/>
                </a:rPr>
                <a:t>𝑥_</a:t>
              </a:r>
              <a:r>
                <a:rPr lang="es-CL" i="0">
                  <a:latin typeface="Cambria Math" panose="02040503050406030204" pitchFamily="18" charset="0"/>
                </a:rPr>
                <a:t>𝑡</a:t>
              </a:r>
              <a:r>
                <a:rPr lang="es-ES" dirty="0"/>
                <a:t> es una variable aleatoria que evoluciona en el tiempo, y su evolución se registra para para todo momento </a:t>
              </a:r>
              <a:r>
                <a:rPr lang="es-ES" i="0">
                  <a:latin typeface="Cambria Math" panose="02040503050406030204" pitchFamily="18" charset="0"/>
                </a:rPr>
                <a:t>𝑡</a:t>
              </a:r>
              <a:r>
                <a:rPr lang="es-ES" dirty="0"/>
                <a:t> igual o mayor a cero (es decir, que no puede ser negativo).</a:t>
              </a:r>
              <a:endParaRPr lang="en-US" dirty="0"/>
            </a:p>
          </dgm:t>
        </dgm:pt>
      </mc:Fallback>
    </mc:AlternateContent>
    <dgm:pt modelId="{D479F732-4144-474A-9CE7-AE1BE345529F}" type="parTrans" cxnId="{640BAE79-6C70-4523-80F9-554FADA1A859}">
      <dgm:prSet/>
      <dgm:spPr/>
      <dgm:t>
        <a:bodyPr/>
        <a:lstStyle/>
        <a:p>
          <a:endParaRPr lang="en-US"/>
        </a:p>
      </dgm:t>
    </dgm:pt>
    <dgm:pt modelId="{562C942D-FC7B-412F-9857-2590CC2651ED}" type="sibTrans" cxnId="{640BAE79-6C70-4523-80F9-554FADA1A859}">
      <dgm:prSet/>
      <dgm:spPr/>
      <dgm:t>
        <a:bodyPr/>
        <a:lstStyle/>
        <a:p>
          <a:endParaRPr lang="en-US"/>
        </a:p>
      </dgm:t>
    </dgm:pt>
    <dgm:pt modelId="{E6157472-2401-4178-83B8-A689635557A3}">
      <dgm:prSet/>
      <dgm:spPr/>
      <dgm:t>
        <a:bodyPr/>
        <a:lstStyle/>
        <a:p>
          <a:pPr>
            <a:lnSpc>
              <a:spcPct val="100000"/>
            </a:lnSpc>
          </a:pPr>
          <a:r>
            <a:rPr lang="es-ES" dirty="0"/>
            <a:t>Este proceso estocástico podría representar una amplia gama de fenómenos, dependiendo del contexto en el que se aplique. </a:t>
          </a:r>
          <a:endParaRPr lang="en-US" dirty="0"/>
        </a:p>
      </dgm:t>
    </dgm:pt>
    <dgm:pt modelId="{1E15BF36-CE89-45CA-8874-62B4810ADCFA}" type="sibTrans" cxnId="{4AE7C845-D9CC-4B61-900F-6B99273B207A}">
      <dgm:prSet/>
      <dgm:spPr/>
      <dgm:t>
        <a:bodyPr/>
        <a:lstStyle/>
        <a:p>
          <a:endParaRPr lang="en-US"/>
        </a:p>
      </dgm:t>
    </dgm:pt>
    <dgm:pt modelId="{F3D58C84-0560-49FA-815B-A2CFFA718FD2}" type="parTrans" cxnId="{4AE7C845-D9CC-4B61-900F-6B99273B207A}">
      <dgm:prSet/>
      <dgm:spPr/>
      <dgm:t>
        <a:bodyPr/>
        <a:lstStyle/>
        <a:p>
          <a:endParaRPr lang="en-US"/>
        </a:p>
      </dgm:t>
    </dgm:pt>
    <mc:AlternateContent xmlns:mc="http://schemas.openxmlformats.org/markup-compatibility/2006" xmlns:a14="http://schemas.microsoft.com/office/drawing/2010/main">
      <mc:Choice Requires="a14">
        <dgm:pt modelId="{3FD74827-D619-4D2B-B068-E17C0C39AE2D}">
          <dgm:prSet/>
          <dgm:spPr/>
          <dgm:t>
            <a:bodyPr/>
            <a:lstStyle/>
            <a:p>
              <a:pPr>
                <a:lnSpc>
                  <a:spcPct val="100000"/>
                </a:lnSpc>
              </a:pPr>
              <a:r>
                <a:rPr lang="es-ES" dirty="0"/>
                <a:t>Por ejemplo, </a:t>
              </a:r>
              <a14:m>
                <m:oMath xmlns:m="http://schemas.openxmlformats.org/officeDocument/2006/math">
                  <m:sSub>
                    <m:sSubPr>
                      <m:ctrlPr>
                        <a:rPr lang="es-ES" i="1">
                          <a:latin typeface="Cambria Math" panose="02040503050406030204" pitchFamily="18" charset="0"/>
                        </a:rPr>
                      </m:ctrlPr>
                    </m:sSubPr>
                    <m:e>
                      <m:r>
                        <a:rPr lang="es-ES">
                          <a:latin typeface="Cambria Math" panose="02040503050406030204" pitchFamily="18" charset="0"/>
                        </a:rPr>
                        <m:t>𝑥</m:t>
                      </m:r>
                    </m:e>
                    <m:sub>
                      <m:r>
                        <a:rPr lang="es-CL">
                          <a:latin typeface="Cambria Math" panose="02040503050406030204" pitchFamily="18" charset="0"/>
                        </a:rPr>
                        <m:t>𝑡</m:t>
                      </m:r>
                    </m:sub>
                  </m:sSub>
                </m:oMath>
              </a14:m>
              <a:r>
                <a:rPr lang="es-ES" dirty="0"/>
                <a:t> podría representar el precio de las acciones en la bolsa de valores en el momento 𝑡, la temperatura en un lugar específico en el tiempo 𝑡, o cualquier otra cantidad que varíe de manera aleatoria a lo largo del tiempo.</a:t>
              </a:r>
              <a:endParaRPr lang="en-US" dirty="0"/>
            </a:p>
          </dgm:t>
        </dgm:pt>
      </mc:Choice>
      <mc:Fallback xmlns="">
        <dgm:pt modelId="{3FD74827-D619-4D2B-B068-E17C0C39AE2D}">
          <dgm:prSet/>
          <dgm:spPr/>
          <dgm:t>
            <a:bodyPr/>
            <a:lstStyle/>
            <a:p>
              <a:pPr>
                <a:lnSpc>
                  <a:spcPct val="100000"/>
                </a:lnSpc>
              </a:pPr>
              <a:r>
                <a:rPr lang="es-ES" dirty="0"/>
                <a:t>Por ejemplo, </a:t>
              </a:r>
              <a:r>
                <a:rPr lang="es-ES" i="0">
                  <a:latin typeface="Cambria Math" panose="02040503050406030204" pitchFamily="18" charset="0"/>
                </a:rPr>
                <a:t>𝑥_</a:t>
              </a:r>
              <a:r>
                <a:rPr lang="es-CL" i="0">
                  <a:latin typeface="Cambria Math" panose="02040503050406030204" pitchFamily="18" charset="0"/>
                </a:rPr>
                <a:t>𝑡</a:t>
              </a:r>
              <a:r>
                <a:rPr lang="es-ES" dirty="0"/>
                <a:t> podría representar el precio de las acciones en la bolsa de valores en el momento 𝑡, la temperatura en un lugar específico en el tiempo 𝑡, o cualquier otra cantidad que varíe de manera aleatoria a lo largo del tiempo.</a:t>
              </a:r>
              <a:endParaRPr lang="en-US" dirty="0"/>
            </a:p>
          </dgm:t>
        </dgm:pt>
      </mc:Fallback>
    </mc:AlternateContent>
    <dgm:pt modelId="{58F4C004-F5A6-4202-A139-560EC37A919A}" type="sibTrans" cxnId="{8330FA94-A99E-4BDB-9A3A-B19B70229A7E}">
      <dgm:prSet/>
      <dgm:spPr/>
      <dgm:t>
        <a:bodyPr/>
        <a:lstStyle/>
        <a:p>
          <a:endParaRPr lang="en-US"/>
        </a:p>
      </dgm:t>
    </dgm:pt>
    <dgm:pt modelId="{1CBF1CED-D4C6-42E3-B6EF-9E9C1716BF5F}" type="parTrans" cxnId="{8330FA94-A99E-4BDB-9A3A-B19B70229A7E}">
      <dgm:prSet/>
      <dgm:spPr/>
      <dgm:t>
        <a:bodyPr/>
        <a:lstStyle/>
        <a:p>
          <a:endParaRPr lang="en-US"/>
        </a:p>
      </dgm:t>
    </dgm:pt>
    <dgm:pt modelId="{36565743-1C6B-44D8-A364-3B2FFE8CFD25}">
      <dgm:prSet/>
      <dgm:spPr/>
      <dgm:t>
        <a:bodyPr/>
        <a:lstStyle/>
        <a:p>
          <a:pPr>
            <a:lnSpc>
              <a:spcPct val="100000"/>
            </a:lnSpc>
          </a:pPr>
          <a:r>
            <a:rPr lang="es-ES" dirty="0"/>
            <a:t>Como ocurre con cualquier variable aleatoria, podremos calcular sus medias, varianzas, covarianzas, </a:t>
          </a:r>
          <a:r>
            <a:rPr lang="es-ES" dirty="0" err="1"/>
            <a:t>etc</a:t>
          </a:r>
          <a:r>
            <a:rPr lang="es-ES" dirty="0"/>
            <a:t>…</a:t>
          </a:r>
          <a:endParaRPr lang="en-US" dirty="0"/>
        </a:p>
      </dgm:t>
    </dgm:pt>
    <dgm:pt modelId="{21500565-2653-47B7-A51D-AA42E56AE87D}" type="sibTrans" cxnId="{5B6BAB47-0AA8-4E36-89B6-38EF061724F8}">
      <dgm:prSet/>
      <dgm:spPr/>
      <dgm:t>
        <a:bodyPr/>
        <a:lstStyle/>
        <a:p>
          <a:endParaRPr lang="en-US"/>
        </a:p>
      </dgm:t>
    </dgm:pt>
    <dgm:pt modelId="{DB17148E-C130-43D6-9699-0D63F66C88A6}" type="parTrans" cxnId="{5B6BAB47-0AA8-4E36-89B6-38EF061724F8}">
      <dgm:prSet/>
      <dgm:spPr/>
      <dgm:t>
        <a:bodyPr/>
        <a:lstStyle/>
        <a:p>
          <a:endParaRPr lang="en-US"/>
        </a:p>
      </dgm:t>
    </dgm:pt>
    <dgm:pt modelId="{F2E65BE5-749D-4666-9801-E4185CF579B3}" type="pres">
      <dgm:prSet presAssocID="{11923A98-4BA8-4553-BF12-64CFC6DE88E4}" presName="root" presStyleCnt="0">
        <dgm:presLayoutVars>
          <dgm:dir/>
          <dgm:resizeHandles val="exact"/>
        </dgm:presLayoutVars>
      </dgm:prSet>
      <dgm:spPr/>
    </dgm:pt>
    <dgm:pt modelId="{CC5ACC81-34BE-4A4A-A946-DE31CAED431F}" type="pres">
      <dgm:prSet presAssocID="{46313736-CF18-484C-8A13-6BB2E1DD1151}" presName="compNode" presStyleCnt="0"/>
      <dgm:spPr/>
    </dgm:pt>
    <dgm:pt modelId="{AADB03E6-44FB-498B-A9F6-D703DF50ED7E}" type="pres">
      <dgm:prSet presAssocID="{46313736-CF18-484C-8A13-6BB2E1DD1151}" presName="bgRect" presStyleLbl="bgShp" presStyleIdx="0" presStyleCnt="4"/>
      <dgm:spPr/>
    </dgm:pt>
    <dgm:pt modelId="{5119BE45-BCCD-4432-8B07-F96C9E28EF51}" type="pres">
      <dgm:prSet presAssocID="{46313736-CF18-484C-8A13-6BB2E1DD11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adísticas"/>
        </a:ext>
      </dgm:extLst>
    </dgm:pt>
    <dgm:pt modelId="{613033A1-3C52-49DE-982B-196FFA6047A9}" type="pres">
      <dgm:prSet presAssocID="{46313736-CF18-484C-8A13-6BB2E1DD1151}" presName="spaceRect" presStyleCnt="0"/>
      <dgm:spPr/>
    </dgm:pt>
    <dgm:pt modelId="{B642BFBA-237D-4B4D-ADDB-C1862D638060}" type="pres">
      <dgm:prSet presAssocID="{46313736-CF18-484C-8A13-6BB2E1DD1151}" presName="parTx" presStyleLbl="revTx" presStyleIdx="0" presStyleCnt="4">
        <dgm:presLayoutVars>
          <dgm:chMax val="0"/>
          <dgm:chPref val="0"/>
        </dgm:presLayoutVars>
      </dgm:prSet>
      <dgm:spPr/>
    </dgm:pt>
    <dgm:pt modelId="{687A3936-032C-4DF4-BD1A-99BF08DC2C2D}" type="pres">
      <dgm:prSet presAssocID="{562C942D-FC7B-412F-9857-2590CC2651ED}" presName="sibTrans" presStyleCnt="0"/>
      <dgm:spPr/>
    </dgm:pt>
    <dgm:pt modelId="{D6DCBC56-EE44-4E52-9DD0-85C8CD5CAD37}" type="pres">
      <dgm:prSet presAssocID="{E6157472-2401-4178-83B8-A689635557A3}" presName="compNode" presStyleCnt="0"/>
      <dgm:spPr/>
    </dgm:pt>
    <dgm:pt modelId="{9BB20E27-1228-46A9-93AD-ADD963ED9286}" type="pres">
      <dgm:prSet presAssocID="{E6157472-2401-4178-83B8-A689635557A3}" presName="bgRect" presStyleLbl="bgShp" presStyleIdx="1" presStyleCnt="4"/>
      <dgm:spPr/>
    </dgm:pt>
    <dgm:pt modelId="{ECEDEF52-7F2F-4D13-AB83-5A24046C3B49}" type="pres">
      <dgm:prSet presAssocID="{E6157472-2401-4178-83B8-A689635557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guntas"/>
        </a:ext>
      </dgm:extLst>
    </dgm:pt>
    <dgm:pt modelId="{E0A25AEB-1561-4C68-A2E6-216314318A89}" type="pres">
      <dgm:prSet presAssocID="{E6157472-2401-4178-83B8-A689635557A3}" presName="spaceRect" presStyleCnt="0"/>
      <dgm:spPr/>
    </dgm:pt>
    <dgm:pt modelId="{7554F35D-922B-4A96-9A2E-381F13818900}" type="pres">
      <dgm:prSet presAssocID="{E6157472-2401-4178-83B8-A689635557A3}" presName="parTx" presStyleLbl="revTx" presStyleIdx="1" presStyleCnt="4">
        <dgm:presLayoutVars>
          <dgm:chMax val="0"/>
          <dgm:chPref val="0"/>
        </dgm:presLayoutVars>
      </dgm:prSet>
      <dgm:spPr/>
    </dgm:pt>
    <dgm:pt modelId="{6E331DAB-BC99-453C-8E82-A6DA2BAAE97F}" type="pres">
      <dgm:prSet presAssocID="{1E15BF36-CE89-45CA-8874-62B4810ADCFA}" presName="sibTrans" presStyleCnt="0"/>
      <dgm:spPr/>
    </dgm:pt>
    <dgm:pt modelId="{69A5B5BE-8178-459C-ADF0-6EC96D74AB84}" type="pres">
      <dgm:prSet presAssocID="{3FD74827-D619-4D2B-B068-E17C0C39AE2D}" presName="compNode" presStyleCnt="0"/>
      <dgm:spPr/>
    </dgm:pt>
    <dgm:pt modelId="{524DF0F8-C8A9-4382-BD2C-DDF5B0113DA0}" type="pres">
      <dgm:prSet presAssocID="{3FD74827-D619-4D2B-B068-E17C0C39AE2D}" presName="bgRect" presStyleLbl="bgShp" presStyleIdx="2" presStyleCnt="4"/>
      <dgm:spPr/>
    </dgm:pt>
    <dgm:pt modelId="{3D8EF39B-71D4-45B6-A600-838536FE9114}" type="pres">
      <dgm:prSet presAssocID="{3FD74827-D619-4D2B-B068-E17C0C39AE2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onedas con relleno sólido"/>
        </a:ext>
      </dgm:extLst>
    </dgm:pt>
    <dgm:pt modelId="{F91634BE-0A85-4DB2-B3D8-458EDA673CB4}" type="pres">
      <dgm:prSet presAssocID="{3FD74827-D619-4D2B-B068-E17C0C39AE2D}" presName="spaceRect" presStyleCnt="0"/>
      <dgm:spPr/>
    </dgm:pt>
    <dgm:pt modelId="{20E8A2E7-9250-4180-82B5-13079DF91DB5}" type="pres">
      <dgm:prSet presAssocID="{3FD74827-D619-4D2B-B068-E17C0C39AE2D}" presName="parTx" presStyleLbl="revTx" presStyleIdx="2" presStyleCnt="4">
        <dgm:presLayoutVars>
          <dgm:chMax val="0"/>
          <dgm:chPref val="0"/>
        </dgm:presLayoutVars>
      </dgm:prSet>
      <dgm:spPr/>
    </dgm:pt>
    <dgm:pt modelId="{3295B6B5-7038-4ECE-88D4-B1533EC2BFD8}" type="pres">
      <dgm:prSet presAssocID="{58F4C004-F5A6-4202-A139-560EC37A919A}" presName="sibTrans" presStyleCnt="0"/>
      <dgm:spPr/>
    </dgm:pt>
    <dgm:pt modelId="{F687FA1F-FBDD-436B-AF06-3B277D9BE07A}" type="pres">
      <dgm:prSet presAssocID="{36565743-1C6B-44D8-A364-3B2FFE8CFD25}" presName="compNode" presStyleCnt="0"/>
      <dgm:spPr/>
    </dgm:pt>
    <dgm:pt modelId="{68E80887-E2C6-4FDC-A1B9-B3D96E6CB6E9}" type="pres">
      <dgm:prSet presAssocID="{36565743-1C6B-44D8-A364-3B2FFE8CFD25}" presName="bgRect" presStyleLbl="bgShp" presStyleIdx="3" presStyleCnt="4"/>
      <dgm:spPr/>
    </dgm:pt>
    <dgm:pt modelId="{9733933C-09D0-440A-A735-81BD32DFD948}" type="pres">
      <dgm:prSet presAssocID="{36565743-1C6B-44D8-A364-3B2FFE8CFD25}"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alculadora con relleno sólido"/>
        </a:ext>
      </dgm:extLst>
    </dgm:pt>
    <dgm:pt modelId="{2F4A1B01-B38F-48F8-969A-6DF3A59FE145}" type="pres">
      <dgm:prSet presAssocID="{36565743-1C6B-44D8-A364-3B2FFE8CFD25}" presName="spaceRect" presStyleCnt="0"/>
      <dgm:spPr/>
    </dgm:pt>
    <dgm:pt modelId="{0F9CF982-F339-4BD6-988A-52F772EA6D0A}" type="pres">
      <dgm:prSet presAssocID="{36565743-1C6B-44D8-A364-3B2FFE8CFD25}" presName="parTx" presStyleLbl="revTx" presStyleIdx="3" presStyleCnt="4">
        <dgm:presLayoutVars>
          <dgm:chMax val="0"/>
          <dgm:chPref val="0"/>
        </dgm:presLayoutVars>
      </dgm:prSet>
      <dgm:spPr/>
    </dgm:pt>
  </dgm:ptLst>
  <dgm:cxnLst>
    <dgm:cxn modelId="{659A4103-D701-430F-B590-A1A08363862F}" type="presOf" srcId="{36565743-1C6B-44D8-A364-3B2FFE8CFD25}" destId="{0F9CF982-F339-4BD6-988A-52F772EA6D0A}" srcOrd="0" destOrd="0" presId="urn:microsoft.com/office/officeart/2018/2/layout/IconVerticalSolidList"/>
    <dgm:cxn modelId="{4AE7C845-D9CC-4B61-900F-6B99273B207A}" srcId="{11923A98-4BA8-4553-BF12-64CFC6DE88E4}" destId="{E6157472-2401-4178-83B8-A689635557A3}" srcOrd="1" destOrd="0" parTransId="{F3D58C84-0560-49FA-815B-A2CFFA718FD2}" sibTransId="{1E15BF36-CE89-45CA-8874-62B4810ADCFA}"/>
    <dgm:cxn modelId="{5B6BAB47-0AA8-4E36-89B6-38EF061724F8}" srcId="{11923A98-4BA8-4553-BF12-64CFC6DE88E4}" destId="{36565743-1C6B-44D8-A364-3B2FFE8CFD25}" srcOrd="3" destOrd="0" parTransId="{DB17148E-C130-43D6-9699-0D63F66C88A6}" sibTransId="{21500565-2653-47B7-A51D-AA42E56AE87D}"/>
    <dgm:cxn modelId="{640BAE79-6C70-4523-80F9-554FADA1A859}" srcId="{11923A98-4BA8-4553-BF12-64CFC6DE88E4}" destId="{46313736-CF18-484C-8A13-6BB2E1DD1151}" srcOrd="0" destOrd="0" parTransId="{D479F732-4144-474A-9CE7-AE1BE345529F}" sibTransId="{562C942D-FC7B-412F-9857-2590CC2651ED}"/>
    <dgm:cxn modelId="{8330FA94-A99E-4BDB-9A3A-B19B70229A7E}" srcId="{11923A98-4BA8-4553-BF12-64CFC6DE88E4}" destId="{3FD74827-D619-4D2B-B068-E17C0C39AE2D}" srcOrd="2" destOrd="0" parTransId="{1CBF1CED-D4C6-42E3-B6EF-9E9C1716BF5F}" sibTransId="{58F4C004-F5A6-4202-A139-560EC37A919A}"/>
    <dgm:cxn modelId="{0772C8B1-C497-4A3C-95A7-FB5C6B0E241A}" type="presOf" srcId="{11923A98-4BA8-4553-BF12-64CFC6DE88E4}" destId="{F2E65BE5-749D-4666-9801-E4185CF579B3}" srcOrd="0" destOrd="0" presId="urn:microsoft.com/office/officeart/2018/2/layout/IconVerticalSolidList"/>
    <dgm:cxn modelId="{AF60A0C8-0640-43B1-82D3-D4B40EF44A69}" type="presOf" srcId="{E6157472-2401-4178-83B8-A689635557A3}" destId="{7554F35D-922B-4A96-9A2E-381F13818900}" srcOrd="0" destOrd="0" presId="urn:microsoft.com/office/officeart/2018/2/layout/IconVerticalSolidList"/>
    <dgm:cxn modelId="{84930BD4-6B3C-4193-9417-82DEDEE41F91}" type="presOf" srcId="{3FD74827-D619-4D2B-B068-E17C0C39AE2D}" destId="{20E8A2E7-9250-4180-82B5-13079DF91DB5}" srcOrd="0" destOrd="0" presId="urn:microsoft.com/office/officeart/2018/2/layout/IconVerticalSolidList"/>
    <dgm:cxn modelId="{46E74EF8-991A-4E8D-9459-B238E588A116}" type="presOf" srcId="{46313736-CF18-484C-8A13-6BB2E1DD1151}" destId="{B642BFBA-237D-4B4D-ADDB-C1862D638060}" srcOrd="0" destOrd="0" presId="urn:microsoft.com/office/officeart/2018/2/layout/IconVerticalSolidList"/>
    <dgm:cxn modelId="{A0789C77-47BF-4C04-9D80-702113802C29}" type="presParOf" srcId="{F2E65BE5-749D-4666-9801-E4185CF579B3}" destId="{CC5ACC81-34BE-4A4A-A946-DE31CAED431F}" srcOrd="0" destOrd="0" presId="urn:microsoft.com/office/officeart/2018/2/layout/IconVerticalSolidList"/>
    <dgm:cxn modelId="{FB744DFF-021D-438C-B343-0943C566BD64}" type="presParOf" srcId="{CC5ACC81-34BE-4A4A-A946-DE31CAED431F}" destId="{AADB03E6-44FB-498B-A9F6-D703DF50ED7E}" srcOrd="0" destOrd="0" presId="urn:microsoft.com/office/officeart/2018/2/layout/IconVerticalSolidList"/>
    <dgm:cxn modelId="{E7BBA0D8-9147-4ADA-8A74-4A0171053999}" type="presParOf" srcId="{CC5ACC81-34BE-4A4A-A946-DE31CAED431F}" destId="{5119BE45-BCCD-4432-8B07-F96C9E28EF51}" srcOrd="1" destOrd="0" presId="urn:microsoft.com/office/officeart/2018/2/layout/IconVerticalSolidList"/>
    <dgm:cxn modelId="{D89AD5ED-1B47-4D88-8889-070666C64666}" type="presParOf" srcId="{CC5ACC81-34BE-4A4A-A946-DE31CAED431F}" destId="{613033A1-3C52-49DE-982B-196FFA6047A9}" srcOrd="2" destOrd="0" presId="urn:microsoft.com/office/officeart/2018/2/layout/IconVerticalSolidList"/>
    <dgm:cxn modelId="{ABD484C2-99A6-43A4-8D45-84A62C93204B}" type="presParOf" srcId="{CC5ACC81-34BE-4A4A-A946-DE31CAED431F}" destId="{B642BFBA-237D-4B4D-ADDB-C1862D638060}" srcOrd="3" destOrd="0" presId="urn:microsoft.com/office/officeart/2018/2/layout/IconVerticalSolidList"/>
    <dgm:cxn modelId="{46F225E1-E506-4B02-BB93-51AB033D67BD}" type="presParOf" srcId="{F2E65BE5-749D-4666-9801-E4185CF579B3}" destId="{687A3936-032C-4DF4-BD1A-99BF08DC2C2D}" srcOrd="1" destOrd="0" presId="urn:microsoft.com/office/officeart/2018/2/layout/IconVerticalSolidList"/>
    <dgm:cxn modelId="{36EEF24B-7775-4CC2-B9AC-219B497DB77E}" type="presParOf" srcId="{F2E65BE5-749D-4666-9801-E4185CF579B3}" destId="{D6DCBC56-EE44-4E52-9DD0-85C8CD5CAD37}" srcOrd="2" destOrd="0" presId="urn:microsoft.com/office/officeart/2018/2/layout/IconVerticalSolidList"/>
    <dgm:cxn modelId="{DEF635EA-62C9-47B4-A6A1-EC03F96351D2}" type="presParOf" srcId="{D6DCBC56-EE44-4E52-9DD0-85C8CD5CAD37}" destId="{9BB20E27-1228-46A9-93AD-ADD963ED9286}" srcOrd="0" destOrd="0" presId="urn:microsoft.com/office/officeart/2018/2/layout/IconVerticalSolidList"/>
    <dgm:cxn modelId="{AEAB77C1-E67D-4C6D-BE6A-E93B23A7E56E}" type="presParOf" srcId="{D6DCBC56-EE44-4E52-9DD0-85C8CD5CAD37}" destId="{ECEDEF52-7F2F-4D13-AB83-5A24046C3B49}" srcOrd="1" destOrd="0" presId="urn:microsoft.com/office/officeart/2018/2/layout/IconVerticalSolidList"/>
    <dgm:cxn modelId="{D03EAC61-D38A-4581-9E59-DC9EE2180193}" type="presParOf" srcId="{D6DCBC56-EE44-4E52-9DD0-85C8CD5CAD37}" destId="{E0A25AEB-1561-4C68-A2E6-216314318A89}" srcOrd="2" destOrd="0" presId="urn:microsoft.com/office/officeart/2018/2/layout/IconVerticalSolidList"/>
    <dgm:cxn modelId="{496507CA-DB18-4EB5-B00A-81736A17058C}" type="presParOf" srcId="{D6DCBC56-EE44-4E52-9DD0-85C8CD5CAD37}" destId="{7554F35D-922B-4A96-9A2E-381F13818900}" srcOrd="3" destOrd="0" presId="urn:microsoft.com/office/officeart/2018/2/layout/IconVerticalSolidList"/>
    <dgm:cxn modelId="{092F526D-320E-4C17-9D26-40E7334B9307}" type="presParOf" srcId="{F2E65BE5-749D-4666-9801-E4185CF579B3}" destId="{6E331DAB-BC99-453C-8E82-A6DA2BAAE97F}" srcOrd="3" destOrd="0" presId="urn:microsoft.com/office/officeart/2018/2/layout/IconVerticalSolidList"/>
    <dgm:cxn modelId="{92D4550F-14DF-4E65-BDC7-EA48BAC1CB2F}" type="presParOf" srcId="{F2E65BE5-749D-4666-9801-E4185CF579B3}" destId="{69A5B5BE-8178-459C-ADF0-6EC96D74AB84}" srcOrd="4" destOrd="0" presId="urn:microsoft.com/office/officeart/2018/2/layout/IconVerticalSolidList"/>
    <dgm:cxn modelId="{3227499D-1A8B-4FB0-AE7F-E56B4A4862A3}" type="presParOf" srcId="{69A5B5BE-8178-459C-ADF0-6EC96D74AB84}" destId="{524DF0F8-C8A9-4382-BD2C-DDF5B0113DA0}" srcOrd="0" destOrd="0" presId="urn:microsoft.com/office/officeart/2018/2/layout/IconVerticalSolidList"/>
    <dgm:cxn modelId="{59AA2482-ADA0-4E12-804F-68E5B839ED95}" type="presParOf" srcId="{69A5B5BE-8178-459C-ADF0-6EC96D74AB84}" destId="{3D8EF39B-71D4-45B6-A600-838536FE9114}" srcOrd="1" destOrd="0" presId="urn:microsoft.com/office/officeart/2018/2/layout/IconVerticalSolidList"/>
    <dgm:cxn modelId="{DC1C9DE0-97B0-4E88-A362-A9D0DA703D07}" type="presParOf" srcId="{69A5B5BE-8178-459C-ADF0-6EC96D74AB84}" destId="{F91634BE-0A85-4DB2-B3D8-458EDA673CB4}" srcOrd="2" destOrd="0" presId="urn:microsoft.com/office/officeart/2018/2/layout/IconVerticalSolidList"/>
    <dgm:cxn modelId="{3CEE3F91-076B-45A5-886F-AC28C48271DC}" type="presParOf" srcId="{69A5B5BE-8178-459C-ADF0-6EC96D74AB84}" destId="{20E8A2E7-9250-4180-82B5-13079DF91DB5}" srcOrd="3" destOrd="0" presId="urn:microsoft.com/office/officeart/2018/2/layout/IconVerticalSolidList"/>
    <dgm:cxn modelId="{B0D09E9D-ED6B-4BDE-AECC-60FED23AF7CB}" type="presParOf" srcId="{F2E65BE5-749D-4666-9801-E4185CF579B3}" destId="{3295B6B5-7038-4ECE-88D4-B1533EC2BFD8}" srcOrd="5" destOrd="0" presId="urn:microsoft.com/office/officeart/2018/2/layout/IconVerticalSolidList"/>
    <dgm:cxn modelId="{597DD085-2821-49D1-A827-D53F8AED37CD}" type="presParOf" srcId="{F2E65BE5-749D-4666-9801-E4185CF579B3}" destId="{F687FA1F-FBDD-436B-AF06-3B277D9BE07A}" srcOrd="6" destOrd="0" presId="urn:microsoft.com/office/officeart/2018/2/layout/IconVerticalSolidList"/>
    <dgm:cxn modelId="{55BB53D4-66EC-4B6D-A333-30488DE20D4F}" type="presParOf" srcId="{F687FA1F-FBDD-436B-AF06-3B277D9BE07A}" destId="{68E80887-E2C6-4FDC-A1B9-B3D96E6CB6E9}" srcOrd="0" destOrd="0" presId="urn:microsoft.com/office/officeart/2018/2/layout/IconVerticalSolidList"/>
    <dgm:cxn modelId="{436FCC00-78EE-49D6-B6EC-FAF89AEC6041}" type="presParOf" srcId="{F687FA1F-FBDD-436B-AF06-3B277D9BE07A}" destId="{9733933C-09D0-440A-A735-81BD32DFD948}" srcOrd="1" destOrd="0" presId="urn:microsoft.com/office/officeart/2018/2/layout/IconVerticalSolidList"/>
    <dgm:cxn modelId="{FDAE02EF-1572-4CF9-BCE0-B1C12EA3ACD4}" type="presParOf" srcId="{F687FA1F-FBDD-436B-AF06-3B277D9BE07A}" destId="{2F4A1B01-B38F-48F8-969A-6DF3A59FE145}" srcOrd="2" destOrd="0" presId="urn:microsoft.com/office/officeart/2018/2/layout/IconVerticalSolidList"/>
    <dgm:cxn modelId="{BA4D4BF7-42FB-487F-ADA2-8A9620E9D740}" type="presParOf" srcId="{F687FA1F-FBDD-436B-AF06-3B277D9BE07A}" destId="{0F9CF982-F339-4BD6-988A-52F772EA6D0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15ECA7-CBAC-4793-9B6D-330F69A978CE}"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3D336145-7C10-420D-A331-A109091282A3}">
      <dgm:prSet/>
      <dgm:spPr/>
      <dgm:t>
        <a:bodyPr/>
        <a:lstStyle/>
        <a:p>
          <a:r>
            <a:rPr lang="es-ES" dirty="0"/>
            <a:t>Facilita el análisis</a:t>
          </a:r>
          <a:endParaRPr lang="en-US" dirty="0"/>
        </a:p>
      </dgm:t>
    </dgm:pt>
    <dgm:pt modelId="{E2AFDFC6-7D9F-4594-965A-9A3EB45A538A}" type="parTrans" cxnId="{547B941B-A029-46FF-8EED-27583472C764}">
      <dgm:prSet/>
      <dgm:spPr/>
      <dgm:t>
        <a:bodyPr/>
        <a:lstStyle/>
        <a:p>
          <a:endParaRPr lang="en-US"/>
        </a:p>
      </dgm:t>
    </dgm:pt>
    <dgm:pt modelId="{6EE62A96-C344-425A-A3F4-ACAAB29E46A3}" type="sibTrans" cxnId="{547B941B-A029-46FF-8EED-27583472C764}">
      <dgm:prSet/>
      <dgm:spPr/>
      <dgm:t>
        <a:bodyPr/>
        <a:lstStyle/>
        <a:p>
          <a:endParaRPr lang="en-US"/>
        </a:p>
      </dgm:t>
    </dgm:pt>
    <dgm:pt modelId="{107B821C-D8E3-44A2-BB19-8DB6E16360DE}">
      <dgm:prSet/>
      <dgm:spPr/>
      <dgm:t>
        <a:bodyPr/>
        <a:lstStyle/>
        <a:p>
          <a:r>
            <a:rPr lang="es-ES" dirty="0"/>
            <a:t>Permite la predicción</a:t>
          </a:r>
          <a:endParaRPr lang="en-US" dirty="0"/>
        </a:p>
      </dgm:t>
    </dgm:pt>
    <dgm:pt modelId="{AA072248-DDAE-4E30-BE74-8A8C911FA2AA}" type="parTrans" cxnId="{DBBFD7A1-9B9E-4B2F-81EE-0D992014FBF7}">
      <dgm:prSet/>
      <dgm:spPr/>
      <dgm:t>
        <a:bodyPr/>
        <a:lstStyle/>
        <a:p>
          <a:endParaRPr lang="en-US"/>
        </a:p>
      </dgm:t>
    </dgm:pt>
    <dgm:pt modelId="{DF84C579-4643-4CF8-A912-FC13328053F1}" type="sibTrans" cxnId="{DBBFD7A1-9B9E-4B2F-81EE-0D992014FBF7}">
      <dgm:prSet/>
      <dgm:spPr/>
      <dgm:t>
        <a:bodyPr/>
        <a:lstStyle/>
        <a:p>
          <a:endParaRPr lang="en-US"/>
        </a:p>
      </dgm:t>
    </dgm:pt>
    <dgm:pt modelId="{14BA479A-355F-468C-9010-0FB5689FE4AA}">
      <dgm:prSet/>
      <dgm:spPr/>
      <dgm:t>
        <a:bodyPr/>
        <a:lstStyle/>
        <a:p>
          <a:r>
            <a:rPr lang="es-ES" dirty="0"/>
            <a:t>Simplifica la modelización</a:t>
          </a:r>
          <a:endParaRPr lang="en-US" dirty="0"/>
        </a:p>
      </dgm:t>
    </dgm:pt>
    <dgm:pt modelId="{02C9F20C-4C90-4059-A960-3E66290D4CB4}" type="parTrans" cxnId="{8FAB5083-EAF8-49F6-8E15-DAB4A2543142}">
      <dgm:prSet/>
      <dgm:spPr/>
      <dgm:t>
        <a:bodyPr/>
        <a:lstStyle/>
        <a:p>
          <a:endParaRPr lang="en-US"/>
        </a:p>
      </dgm:t>
    </dgm:pt>
    <dgm:pt modelId="{D230A0FE-D76E-4DE3-A48B-6B9AB2D1023B}" type="sibTrans" cxnId="{8FAB5083-EAF8-49F6-8E15-DAB4A2543142}">
      <dgm:prSet/>
      <dgm:spPr/>
      <dgm:t>
        <a:bodyPr/>
        <a:lstStyle/>
        <a:p>
          <a:endParaRPr lang="en-US"/>
        </a:p>
      </dgm:t>
    </dgm:pt>
    <dgm:pt modelId="{61D45A03-5EEB-41CE-AE19-E6895C46B072}">
      <dgm:prSet/>
      <dgm:spPr/>
      <dgm:t>
        <a:bodyPr/>
        <a:lstStyle/>
        <a:p>
          <a:r>
            <a:rPr lang="es-ES" dirty="0"/>
            <a:t>Mejora la interpretación</a:t>
          </a:r>
          <a:endParaRPr lang="en-US" dirty="0"/>
        </a:p>
      </dgm:t>
    </dgm:pt>
    <dgm:pt modelId="{66567AB0-C9D8-4BE8-9ADA-848DD48DE1FD}" type="parTrans" cxnId="{A8126BE1-F3A2-486F-B641-6610B4EDAABB}">
      <dgm:prSet/>
      <dgm:spPr/>
      <dgm:t>
        <a:bodyPr/>
        <a:lstStyle/>
        <a:p>
          <a:endParaRPr lang="en-US"/>
        </a:p>
      </dgm:t>
    </dgm:pt>
    <dgm:pt modelId="{02013CF4-A4FD-44F7-9637-9DCEDB1C7C91}" type="sibTrans" cxnId="{A8126BE1-F3A2-486F-B641-6610B4EDAABB}">
      <dgm:prSet/>
      <dgm:spPr/>
      <dgm:t>
        <a:bodyPr/>
        <a:lstStyle/>
        <a:p>
          <a:endParaRPr lang="en-US"/>
        </a:p>
      </dgm:t>
    </dgm:pt>
    <dgm:pt modelId="{86CB0DAA-A039-42BD-B19B-9793C18577D2}" type="pres">
      <dgm:prSet presAssocID="{1415ECA7-CBAC-4793-9B6D-330F69A978CE}" presName="root" presStyleCnt="0">
        <dgm:presLayoutVars>
          <dgm:dir/>
          <dgm:resizeHandles val="exact"/>
        </dgm:presLayoutVars>
      </dgm:prSet>
      <dgm:spPr/>
    </dgm:pt>
    <dgm:pt modelId="{B54555D0-FB16-4C65-9B35-B250658CDDE6}" type="pres">
      <dgm:prSet presAssocID="{1415ECA7-CBAC-4793-9B6D-330F69A978CE}" presName="container" presStyleCnt="0">
        <dgm:presLayoutVars>
          <dgm:dir/>
          <dgm:resizeHandles val="exact"/>
        </dgm:presLayoutVars>
      </dgm:prSet>
      <dgm:spPr/>
    </dgm:pt>
    <dgm:pt modelId="{F5468D5A-60D8-432C-8E99-BC982E725BC5}" type="pres">
      <dgm:prSet presAssocID="{3D336145-7C10-420D-A331-A109091282A3}" presName="compNode" presStyleCnt="0"/>
      <dgm:spPr/>
    </dgm:pt>
    <dgm:pt modelId="{9C54D4E5-92C5-4F37-95A2-D9F84196426E}" type="pres">
      <dgm:prSet presAssocID="{3D336145-7C10-420D-A331-A109091282A3}" presName="iconBgRect" presStyleLbl="bgShp" presStyleIdx="0" presStyleCnt="4"/>
      <dgm:spPr/>
    </dgm:pt>
    <dgm:pt modelId="{08AE74FE-EBE1-4DD8-95B0-3D1373DAC9F0}" type="pres">
      <dgm:prSet presAssocID="{3D336145-7C10-420D-A331-A109091282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B727D3A3-9BCD-4C8B-AC5F-EF6254A8690A}" type="pres">
      <dgm:prSet presAssocID="{3D336145-7C10-420D-A331-A109091282A3}" presName="spaceRect" presStyleCnt="0"/>
      <dgm:spPr/>
    </dgm:pt>
    <dgm:pt modelId="{44D348B7-A662-4310-8839-A12C072C9165}" type="pres">
      <dgm:prSet presAssocID="{3D336145-7C10-420D-A331-A109091282A3}" presName="textRect" presStyleLbl="revTx" presStyleIdx="0" presStyleCnt="4">
        <dgm:presLayoutVars>
          <dgm:chMax val="1"/>
          <dgm:chPref val="1"/>
        </dgm:presLayoutVars>
      </dgm:prSet>
      <dgm:spPr/>
    </dgm:pt>
    <dgm:pt modelId="{6ABB722C-4DC2-49CE-9775-92764FFEC83E}" type="pres">
      <dgm:prSet presAssocID="{6EE62A96-C344-425A-A3F4-ACAAB29E46A3}" presName="sibTrans" presStyleLbl="sibTrans2D1" presStyleIdx="0" presStyleCnt="0"/>
      <dgm:spPr/>
    </dgm:pt>
    <dgm:pt modelId="{FCEF50BD-F405-4F42-99C0-D7B193BA71E7}" type="pres">
      <dgm:prSet presAssocID="{107B821C-D8E3-44A2-BB19-8DB6E16360DE}" presName="compNode" presStyleCnt="0"/>
      <dgm:spPr/>
    </dgm:pt>
    <dgm:pt modelId="{CB619E15-5729-4649-8619-CEE02A408C5D}" type="pres">
      <dgm:prSet presAssocID="{107B821C-D8E3-44A2-BB19-8DB6E16360DE}" presName="iconBgRect" presStyleLbl="bgShp" presStyleIdx="1" presStyleCnt="4"/>
      <dgm:spPr/>
    </dgm:pt>
    <dgm:pt modelId="{42D992FA-1A19-4FA4-A785-FD531DED8CF1}" type="pres">
      <dgm:prSet presAssocID="{107B821C-D8E3-44A2-BB19-8DB6E16360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stadísticas"/>
        </a:ext>
      </dgm:extLst>
    </dgm:pt>
    <dgm:pt modelId="{4DA7FDEA-8B7F-47D9-8FC7-BBFA46C6B8C3}" type="pres">
      <dgm:prSet presAssocID="{107B821C-D8E3-44A2-BB19-8DB6E16360DE}" presName="spaceRect" presStyleCnt="0"/>
      <dgm:spPr/>
    </dgm:pt>
    <dgm:pt modelId="{75BE49D0-D79D-4815-A2E3-0713EF228C05}" type="pres">
      <dgm:prSet presAssocID="{107B821C-D8E3-44A2-BB19-8DB6E16360DE}" presName="textRect" presStyleLbl="revTx" presStyleIdx="1" presStyleCnt="4">
        <dgm:presLayoutVars>
          <dgm:chMax val="1"/>
          <dgm:chPref val="1"/>
        </dgm:presLayoutVars>
      </dgm:prSet>
      <dgm:spPr/>
    </dgm:pt>
    <dgm:pt modelId="{7C43C20E-3660-4F7C-9D92-77C56203D5B8}" type="pres">
      <dgm:prSet presAssocID="{DF84C579-4643-4CF8-A912-FC13328053F1}" presName="sibTrans" presStyleLbl="sibTrans2D1" presStyleIdx="0" presStyleCnt="0"/>
      <dgm:spPr/>
    </dgm:pt>
    <dgm:pt modelId="{5AE96429-3FFF-45D6-8946-1F61829802FC}" type="pres">
      <dgm:prSet presAssocID="{14BA479A-355F-468C-9010-0FB5689FE4AA}" presName="compNode" presStyleCnt="0"/>
      <dgm:spPr/>
    </dgm:pt>
    <dgm:pt modelId="{92E3E48D-3767-482B-A21A-34A000D8ABFB}" type="pres">
      <dgm:prSet presAssocID="{14BA479A-355F-468C-9010-0FB5689FE4AA}" presName="iconBgRect" presStyleLbl="bgShp" presStyleIdx="2" presStyleCnt="4"/>
      <dgm:spPr/>
    </dgm:pt>
    <dgm:pt modelId="{497A300A-1020-418F-BA08-75FD6142B990}" type="pres">
      <dgm:prSet presAssocID="{14BA479A-355F-468C-9010-0FB5689FE4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A5AAC800-4296-4735-A459-63F28A8FE50C}" type="pres">
      <dgm:prSet presAssocID="{14BA479A-355F-468C-9010-0FB5689FE4AA}" presName="spaceRect" presStyleCnt="0"/>
      <dgm:spPr/>
    </dgm:pt>
    <dgm:pt modelId="{24CD98E6-5BF5-41AD-9903-CE95EC4B8146}" type="pres">
      <dgm:prSet presAssocID="{14BA479A-355F-468C-9010-0FB5689FE4AA}" presName="textRect" presStyleLbl="revTx" presStyleIdx="2" presStyleCnt="4">
        <dgm:presLayoutVars>
          <dgm:chMax val="1"/>
          <dgm:chPref val="1"/>
        </dgm:presLayoutVars>
      </dgm:prSet>
      <dgm:spPr/>
    </dgm:pt>
    <dgm:pt modelId="{A63603DC-9ADA-4E45-8242-84CDCE4A4A65}" type="pres">
      <dgm:prSet presAssocID="{D230A0FE-D76E-4DE3-A48B-6B9AB2D1023B}" presName="sibTrans" presStyleLbl="sibTrans2D1" presStyleIdx="0" presStyleCnt="0"/>
      <dgm:spPr/>
    </dgm:pt>
    <dgm:pt modelId="{523266DB-CD56-4DCE-8F16-7E0FEE3C883C}" type="pres">
      <dgm:prSet presAssocID="{61D45A03-5EEB-41CE-AE19-E6895C46B072}" presName="compNode" presStyleCnt="0"/>
      <dgm:spPr/>
    </dgm:pt>
    <dgm:pt modelId="{8119E918-A0B8-46A2-9A92-A1258F0DFEF5}" type="pres">
      <dgm:prSet presAssocID="{61D45A03-5EEB-41CE-AE19-E6895C46B072}" presName="iconBgRect" presStyleLbl="bgShp" presStyleIdx="3" presStyleCnt="4"/>
      <dgm:spPr/>
    </dgm:pt>
    <dgm:pt modelId="{A02B5C89-4F31-4AE1-9EFE-B1E951C51ED0}" type="pres">
      <dgm:prSet presAssocID="{61D45A03-5EEB-41CE-AE19-E6895C46B07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B316E953-D698-4445-A6CE-EFB7FAEE3B77}" type="pres">
      <dgm:prSet presAssocID="{61D45A03-5EEB-41CE-AE19-E6895C46B072}" presName="spaceRect" presStyleCnt="0"/>
      <dgm:spPr/>
    </dgm:pt>
    <dgm:pt modelId="{A5755E80-D647-4699-8C9C-3721B7CAFE97}" type="pres">
      <dgm:prSet presAssocID="{61D45A03-5EEB-41CE-AE19-E6895C46B072}" presName="textRect" presStyleLbl="revTx" presStyleIdx="3" presStyleCnt="4">
        <dgm:presLayoutVars>
          <dgm:chMax val="1"/>
          <dgm:chPref val="1"/>
        </dgm:presLayoutVars>
      </dgm:prSet>
      <dgm:spPr/>
    </dgm:pt>
  </dgm:ptLst>
  <dgm:cxnLst>
    <dgm:cxn modelId="{7F324F08-8550-4C59-89BE-FD2DE08244CE}" type="presOf" srcId="{DF84C579-4643-4CF8-A912-FC13328053F1}" destId="{7C43C20E-3660-4F7C-9D92-77C56203D5B8}" srcOrd="0" destOrd="0" presId="urn:microsoft.com/office/officeart/2018/2/layout/IconCircleList"/>
    <dgm:cxn modelId="{547B941B-A029-46FF-8EED-27583472C764}" srcId="{1415ECA7-CBAC-4793-9B6D-330F69A978CE}" destId="{3D336145-7C10-420D-A331-A109091282A3}" srcOrd="0" destOrd="0" parTransId="{E2AFDFC6-7D9F-4594-965A-9A3EB45A538A}" sibTransId="{6EE62A96-C344-425A-A3F4-ACAAB29E46A3}"/>
    <dgm:cxn modelId="{A324CA3A-D5C5-4456-85ED-0CCF0D99FDD7}" type="presOf" srcId="{D230A0FE-D76E-4DE3-A48B-6B9AB2D1023B}" destId="{A63603DC-9ADA-4E45-8242-84CDCE4A4A65}" srcOrd="0" destOrd="0" presId="urn:microsoft.com/office/officeart/2018/2/layout/IconCircleList"/>
    <dgm:cxn modelId="{8FAB5083-EAF8-49F6-8E15-DAB4A2543142}" srcId="{1415ECA7-CBAC-4793-9B6D-330F69A978CE}" destId="{14BA479A-355F-468C-9010-0FB5689FE4AA}" srcOrd="2" destOrd="0" parTransId="{02C9F20C-4C90-4059-A960-3E66290D4CB4}" sibTransId="{D230A0FE-D76E-4DE3-A48B-6B9AB2D1023B}"/>
    <dgm:cxn modelId="{49B0328F-C619-45C7-A93C-2B140622B566}" type="presOf" srcId="{107B821C-D8E3-44A2-BB19-8DB6E16360DE}" destId="{75BE49D0-D79D-4815-A2E3-0713EF228C05}" srcOrd="0" destOrd="0" presId="urn:microsoft.com/office/officeart/2018/2/layout/IconCircleList"/>
    <dgm:cxn modelId="{41481F95-6EC4-4A37-ABFF-8EC6CDE79DB7}" type="presOf" srcId="{14BA479A-355F-468C-9010-0FB5689FE4AA}" destId="{24CD98E6-5BF5-41AD-9903-CE95EC4B8146}" srcOrd="0" destOrd="0" presId="urn:microsoft.com/office/officeart/2018/2/layout/IconCircleList"/>
    <dgm:cxn modelId="{7037D69E-3C63-4C29-A8D1-4D036E7BF4C8}" type="presOf" srcId="{61D45A03-5EEB-41CE-AE19-E6895C46B072}" destId="{A5755E80-D647-4699-8C9C-3721B7CAFE97}" srcOrd="0" destOrd="0" presId="urn:microsoft.com/office/officeart/2018/2/layout/IconCircleList"/>
    <dgm:cxn modelId="{DBBFD7A1-9B9E-4B2F-81EE-0D992014FBF7}" srcId="{1415ECA7-CBAC-4793-9B6D-330F69A978CE}" destId="{107B821C-D8E3-44A2-BB19-8DB6E16360DE}" srcOrd="1" destOrd="0" parTransId="{AA072248-DDAE-4E30-BE74-8A8C911FA2AA}" sibTransId="{DF84C579-4643-4CF8-A912-FC13328053F1}"/>
    <dgm:cxn modelId="{D3CD3EA6-AF17-41B5-AEE1-D92C1BBAEE48}" type="presOf" srcId="{6EE62A96-C344-425A-A3F4-ACAAB29E46A3}" destId="{6ABB722C-4DC2-49CE-9775-92764FFEC83E}" srcOrd="0" destOrd="0" presId="urn:microsoft.com/office/officeart/2018/2/layout/IconCircleList"/>
    <dgm:cxn modelId="{19ABA8B8-F64D-4907-B8DC-E56543B0DC42}" type="presOf" srcId="{1415ECA7-CBAC-4793-9B6D-330F69A978CE}" destId="{86CB0DAA-A039-42BD-B19B-9793C18577D2}" srcOrd="0" destOrd="0" presId="urn:microsoft.com/office/officeart/2018/2/layout/IconCircleList"/>
    <dgm:cxn modelId="{82E42BCA-4CF1-4BB1-A460-2C9912B9BFD5}" type="presOf" srcId="{3D336145-7C10-420D-A331-A109091282A3}" destId="{44D348B7-A662-4310-8839-A12C072C9165}" srcOrd="0" destOrd="0" presId="urn:microsoft.com/office/officeart/2018/2/layout/IconCircleList"/>
    <dgm:cxn modelId="{A8126BE1-F3A2-486F-B641-6610B4EDAABB}" srcId="{1415ECA7-CBAC-4793-9B6D-330F69A978CE}" destId="{61D45A03-5EEB-41CE-AE19-E6895C46B072}" srcOrd="3" destOrd="0" parTransId="{66567AB0-C9D8-4BE8-9ADA-848DD48DE1FD}" sibTransId="{02013CF4-A4FD-44F7-9637-9DCEDB1C7C91}"/>
    <dgm:cxn modelId="{69D5AB44-CED4-4872-9FF6-3A1B121D5742}" type="presParOf" srcId="{86CB0DAA-A039-42BD-B19B-9793C18577D2}" destId="{B54555D0-FB16-4C65-9B35-B250658CDDE6}" srcOrd="0" destOrd="0" presId="urn:microsoft.com/office/officeart/2018/2/layout/IconCircleList"/>
    <dgm:cxn modelId="{0C4ED72A-16E4-42A3-9D21-746D17BB9CF8}" type="presParOf" srcId="{B54555D0-FB16-4C65-9B35-B250658CDDE6}" destId="{F5468D5A-60D8-432C-8E99-BC982E725BC5}" srcOrd="0" destOrd="0" presId="urn:microsoft.com/office/officeart/2018/2/layout/IconCircleList"/>
    <dgm:cxn modelId="{C4E31F83-FE63-422B-813F-ADA8C9E0A761}" type="presParOf" srcId="{F5468D5A-60D8-432C-8E99-BC982E725BC5}" destId="{9C54D4E5-92C5-4F37-95A2-D9F84196426E}" srcOrd="0" destOrd="0" presId="urn:microsoft.com/office/officeart/2018/2/layout/IconCircleList"/>
    <dgm:cxn modelId="{29886D11-4B59-42AE-97C4-742A50439CD7}" type="presParOf" srcId="{F5468D5A-60D8-432C-8E99-BC982E725BC5}" destId="{08AE74FE-EBE1-4DD8-95B0-3D1373DAC9F0}" srcOrd="1" destOrd="0" presId="urn:microsoft.com/office/officeart/2018/2/layout/IconCircleList"/>
    <dgm:cxn modelId="{EB464BD5-4509-428D-8A14-59F506B6F13A}" type="presParOf" srcId="{F5468D5A-60D8-432C-8E99-BC982E725BC5}" destId="{B727D3A3-9BCD-4C8B-AC5F-EF6254A8690A}" srcOrd="2" destOrd="0" presId="urn:microsoft.com/office/officeart/2018/2/layout/IconCircleList"/>
    <dgm:cxn modelId="{F8EF351E-AC64-4065-AD70-340530957133}" type="presParOf" srcId="{F5468D5A-60D8-432C-8E99-BC982E725BC5}" destId="{44D348B7-A662-4310-8839-A12C072C9165}" srcOrd="3" destOrd="0" presId="urn:microsoft.com/office/officeart/2018/2/layout/IconCircleList"/>
    <dgm:cxn modelId="{F7E0E344-839A-4490-9A0A-49D057D854B6}" type="presParOf" srcId="{B54555D0-FB16-4C65-9B35-B250658CDDE6}" destId="{6ABB722C-4DC2-49CE-9775-92764FFEC83E}" srcOrd="1" destOrd="0" presId="urn:microsoft.com/office/officeart/2018/2/layout/IconCircleList"/>
    <dgm:cxn modelId="{FCACFAD2-F6D0-4EC3-8E61-3EF0BDD990D0}" type="presParOf" srcId="{B54555D0-FB16-4C65-9B35-B250658CDDE6}" destId="{FCEF50BD-F405-4F42-99C0-D7B193BA71E7}" srcOrd="2" destOrd="0" presId="urn:microsoft.com/office/officeart/2018/2/layout/IconCircleList"/>
    <dgm:cxn modelId="{FFDF3EB7-89A8-4A1A-86ED-776AB1607168}" type="presParOf" srcId="{FCEF50BD-F405-4F42-99C0-D7B193BA71E7}" destId="{CB619E15-5729-4649-8619-CEE02A408C5D}" srcOrd="0" destOrd="0" presId="urn:microsoft.com/office/officeart/2018/2/layout/IconCircleList"/>
    <dgm:cxn modelId="{78DB2C15-7C1F-4F73-8744-E3ED655B6EDB}" type="presParOf" srcId="{FCEF50BD-F405-4F42-99C0-D7B193BA71E7}" destId="{42D992FA-1A19-4FA4-A785-FD531DED8CF1}" srcOrd="1" destOrd="0" presId="urn:microsoft.com/office/officeart/2018/2/layout/IconCircleList"/>
    <dgm:cxn modelId="{FF7E41EB-41DC-49B0-A7DC-B35F2B91789F}" type="presParOf" srcId="{FCEF50BD-F405-4F42-99C0-D7B193BA71E7}" destId="{4DA7FDEA-8B7F-47D9-8FC7-BBFA46C6B8C3}" srcOrd="2" destOrd="0" presId="urn:microsoft.com/office/officeart/2018/2/layout/IconCircleList"/>
    <dgm:cxn modelId="{8B9FD23B-FEE8-4402-88C6-AE010F0ADA18}" type="presParOf" srcId="{FCEF50BD-F405-4F42-99C0-D7B193BA71E7}" destId="{75BE49D0-D79D-4815-A2E3-0713EF228C05}" srcOrd="3" destOrd="0" presId="urn:microsoft.com/office/officeart/2018/2/layout/IconCircleList"/>
    <dgm:cxn modelId="{09A3147E-4B56-4285-B565-56D057F83CF4}" type="presParOf" srcId="{B54555D0-FB16-4C65-9B35-B250658CDDE6}" destId="{7C43C20E-3660-4F7C-9D92-77C56203D5B8}" srcOrd="3" destOrd="0" presId="urn:microsoft.com/office/officeart/2018/2/layout/IconCircleList"/>
    <dgm:cxn modelId="{1DAA377C-0290-4BBD-BFBC-D84D46541EFF}" type="presParOf" srcId="{B54555D0-FB16-4C65-9B35-B250658CDDE6}" destId="{5AE96429-3FFF-45D6-8946-1F61829802FC}" srcOrd="4" destOrd="0" presId="urn:microsoft.com/office/officeart/2018/2/layout/IconCircleList"/>
    <dgm:cxn modelId="{394E0170-74CF-4F82-8F48-74907B079CEB}" type="presParOf" srcId="{5AE96429-3FFF-45D6-8946-1F61829802FC}" destId="{92E3E48D-3767-482B-A21A-34A000D8ABFB}" srcOrd="0" destOrd="0" presId="urn:microsoft.com/office/officeart/2018/2/layout/IconCircleList"/>
    <dgm:cxn modelId="{8F12F5B3-18C1-4C95-A0CD-51A617135165}" type="presParOf" srcId="{5AE96429-3FFF-45D6-8946-1F61829802FC}" destId="{497A300A-1020-418F-BA08-75FD6142B990}" srcOrd="1" destOrd="0" presId="urn:microsoft.com/office/officeart/2018/2/layout/IconCircleList"/>
    <dgm:cxn modelId="{9FAD1F00-701A-4F65-B137-C35F0BAFCE60}" type="presParOf" srcId="{5AE96429-3FFF-45D6-8946-1F61829802FC}" destId="{A5AAC800-4296-4735-A459-63F28A8FE50C}" srcOrd="2" destOrd="0" presId="urn:microsoft.com/office/officeart/2018/2/layout/IconCircleList"/>
    <dgm:cxn modelId="{A3F0BE95-2231-44C7-8B32-9E9638829E40}" type="presParOf" srcId="{5AE96429-3FFF-45D6-8946-1F61829802FC}" destId="{24CD98E6-5BF5-41AD-9903-CE95EC4B8146}" srcOrd="3" destOrd="0" presId="urn:microsoft.com/office/officeart/2018/2/layout/IconCircleList"/>
    <dgm:cxn modelId="{07173445-AB31-4009-908E-52A0EBB23D10}" type="presParOf" srcId="{B54555D0-FB16-4C65-9B35-B250658CDDE6}" destId="{A63603DC-9ADA-4E45-8242-84CDCE4A4A65}" srcOrd="5" destOrd="0" presId="urn:microsoft.com/office/officeart/2018/2/layout/IconCircleList"/>
    <dgm:cxn modelId="{7AE01025-F209-43B7-90B4-88BBA2E67C39}" type="presParOf" srcId="{B54555D0-FB16-4C65-9B35-B250658CDDE6}" destId="{523266DB-CD56-4DCE-8F16-7E0FEE3C883C}" srcOrd="6" destOrd="0" presId="urn:microsoft.com/office/officeart/2018/2/layout/IconCircleList"/>
    <dgm:cxn modelId="{D832A433-10A3-4C5E-875F-F5D53D5EB677}" type="presParOf" srcId="{523266DB-CD56-4DCE-8F16-7E0FEE3C883C}" destId="{8119E918-A0B8-46A2-9A92-A1258F0DFEF5}" srcOrd="0" destOrd="0" presId="urn:microsoft.com/office/officeart/2018/2/layout/IconCircleList"/>
    <dgm:cxn modelId="{8412D19E-D879-49FE-B807-408D33273E6D}" type="presParOf" srcId="{523266DB-CD56-4DCE-8F16-7E0FEE3C883C}" destId="{A02B5C89-4F31-4AE1-9EFE-B1E951C51ED0}" srcOrd="1" destOrd="0" presId="urn:microsoft.com/office/officeart/2018/2/layout/IconCircleList"/>
    <dgm:cxn modelId="{E5B6862A-37F4-4F39-8BF0-99AB5D2AAF6C}" type="presParOf" srcId="{523266DB-CD56-4DCE-8F16-7E0FEE3C883C}" destId="{B316E953-D698-4445-A6CE-EFB7FAEE3B77}" srcOrd="2" destOrd="0" presId="urn:microsoft.com/office/officeart/2018/2/layout/IconCircleList"/>
    <dgm:cxn modelId="{6C426EF4-CCCE-4139-9499-6C11F6DAB6F2}" type="presParOf" srcId="{523266DB-CD56-4DCE-8F16-7E0FEE3C883C}" destId="{A5755E80-D647-4699-8C9C-3721B7CAFE9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BBE73B-D0BA-4798-B0A3-539B156BDFB4}"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559B9ED1-1FFA-465E-94FE-4EB180FCF0FE}">
      <dgm:prSet custT="1"/>
      <dgm:spPr/>
      <dgm:t>
        <a:bodyPr/>
        <a:lstStyle/>
        <a:p>
          <a:pPr>
            <a:lnSpc>
              <a:spcPct val="100000"/>
            </a:lnSpc>
          </a:pPr>
          <a:r>
            <a:rPr lang="es-ES" sz="1800"/>
            <a:t>Un </a:t>
          </a:r>
          <a:r>
            <a:rPr lang="es-ES" sz="1800" b="1"/>
            <a:t>proceso estacionario en sentido débil </a:t>
          </a:r>
          <a:r>
            <a:rPr lang="es-ES" sz="1800"/>
            <a:t>es un proceso estocástico cuyas propiedades estadísticas permanecen constantes en el tiempo.</a:t>
          </a:r>
          <a:endParaRPr lang="en-US" sz="1800"/>
        </a:p>
      </dgm:t>
    </dgm:pt>
    <dgm:pt modelId="{7E4B4768-516E-4E64-9956-0DC751E571E8}" type="parTrans" cxnId="{A77E9A53-BE04-48A1-B226-D4C44AFEB0C4}">
      <dgm:prSet/>
      <dgm:spPr/>
      <dgm:t>
        <a:bodyPr/>
        <a:lstStyle/>
        <a:p>
          <a:endParaRPr lang="en-US" sz="2000"/>
        </a:p>
      </dgm:t>
    </dgm:pt>
    <dgm:pt modelId="{FAD6F588-5285-4E73-82AC-ACADEEDFC6F3}" type="sibTrans" cxnId="{A77E9A53-BE04-48A1-B226-D4C44AFEB0C4}">
      <dgm:prSet/>
      <dgm:spPr/>
      <dgm:t>
        <a:bodyPr/>
        <a:lstStyle/>
        <a:p>
          <a:endParaRPr lang="en-US" sz="2000"/>
        </a:p>
      </dgm:t>
    </dgm:pt>
    <dgm:pt modelId="{33079466-D7FF-4896-A3D5-ABA727EF8A77}">
      <dgm:prSet custT="1"/>
      <dgm:spPr/>
      <dgm:t>
        <a:bodyPr/>
        <a:lstStyle/>
        <a:p>
          <a:pPr>
            <a:lnSpc>
              <a:spcPct val="100000"/>
            </a:lnSpc>
          </a:pPr>
          <a:r>
            <a:rPr lang="es-ES" sz="1800" dirty="0"/>
            <a:t>Cuando se dice que la distribución conjunta de un proceso estacionario en sentido débil permanece invariante en el tiempo, significa que la distribución conjunta de cualquier conjunto de observaciones en diferentes momentos del tiempo es la misma.</a:t>
          </a:r>
          <a:endParaRPr lang="en-US" sz="1800" dirty="0"/>
        </a:p>
      </dgm:t>
    </dgm:pt>
    <dgm:pt modelId="{EF00DBD4-63E5-489C-8609-B6BBB1A83AF5}" type="parTrans" cxnId="{EC7165E7-3CC1-4D5F-AFCA-3DAC87728334}">
      <dgm:prSet/>
      <dgm:spPr/>
      <dgm:t>
        <a:bodyPr/>
        <a:lstStyle/>
        <a:p>
          <a:endParaRPr lang="en-US" sz="2000"/>
        </a:p>
      </dgm:t>
    </dgm:pt>
    <dgm:pt modelId="{74C5D7CB-688E-4F03-8135-B86CB99B37D0}" type="sibTrans" cxnId="{EC7165E7-3CC1-4D5F-AFCA-3DAC87728334}">
      <dgm:prSet/>
      <dgm:spPr/>
      <dgm:t>
        <a:bodyPr/>
        <a:lstStyle/>
        <a:p>
          <a:endParaRPr lang="en-US" sz="2000"/>
        </a:p>
      </dgm:t>
    </dgm:pt>
    <dgm:pt modelId="{8C1ED4F1-56BE-4C3F-915F-036675835FA4}">
      <dgm:prSet custT="1"/>
      <dgm:spPr/>
      <dgm:t>
        <a:bodyPr/>
        <a:lstStyle/>
        <a:p>
          <a:pPr>
            <a:lnSpc>
              <a:spcPct val="100000"/>
            </a:lnSpc>
          </a:pPr>
          <a:r>
            <a:rPr lang="es-ES" sz="1800" dirty="0"/>
            <a:t>Aunque un proceso estocástico puede tener diferentes niveles de estacionariedad, esta es la más comúnmente utilizada y relevante en el análisis de series de tiempo debido a su facilidad de verificación, interpretación intuitiva, aplicabilidad generalizada y relevancia en numerosos métodos y modelos estadísticos.</a:t>
          </a:r>
          <a:endParaRPr lang="en-US" sz="1800" dirty="0"/>
        </a:p>
      </dgm:t>
    </dgm:pt>
    <dgm:pt modelId="{538720BC-1EFA-4817-B011-B96183210CFD}" type="parTrans" cxnId="{7ACC4CDF-2EB8-4EA7-A039-5EFBDBD05BC7}">
      <dgm:prSet/>
      <dgm:spPr/>
      <dgm:t>
        <a:bodyPr/>
        <a:lstStyle/>
        <a:p>
          <a:endParaRPr lang="en-US" sz="2000"/>
        </a:p>
      </dgm:t>
    </dgm:pt>
    <dgm:pt modelId="{4D4A80CA-4EA1-4C58-AFCB-67002B9CF5B7}" type="sibTrans" cxnId="{7ACC4CDF-2EB8-4EA7-A039-5EFBDBD05BC7}">
      <dgm:prSet/>
      <dgm:spPr/>
      <dgm:t>
        <a:bodyPr/>
        <a:lstStyle/>
        <a:p>
          <a:endParaRPr lang="en-US" sz="2000"/>
        </a:p>
      </dgm:t>
    </dgm:pt>
    <dgm:pt modelId="{5E44265F-CD93-4729-9464-5476908197E5}" type="pres">
      <dgm:prSet presAssocID="{17BBE73B-D0BA-4798-B0A3-539B156BDFB4}" presName="root" presStyleCnt="0">
        <dgm:presLayoutVars>
          <dgm:dir/>
          <dgm:resizeHandles val="exact"/>
        </dgm:presLayoutVars>
      </dgm:prSet>
      <dgm:spPr/>
    </dgm:pt>
    <dgm:pt modelId="{8B47F686-8049-4900-B586-288BB5E0CD17}" type="pres">
      <dgm:prSet presAssocID="{559B9ED1-1FFA-465E-94FE-4EB180FCF0FE}" presName="compNode" presStyleCnt="0"/>
      <dgm:spPr/>
    </dgm:pt>
    <dgm:pt modelId="{BE95E130-1F57-4759-AB19-15C2D9655EFD}" type="pres">
      <dgm:prSet presAssocID="{559B9ED1-1FFA-465E-94FE-4EB180FCF0FE}" presName="bgRect" presStyleLbl="bgShp" presStyleIdx="0" presStyleCnt="3"/>
      <dgm:spPr/>
    </dgm:pt>
    <dgm:pt modelId="{7B87A8D8-3FCE-4D64-8B87-8A26A673EE50}" type="pres">
      <dgm:prSet presAssocID="{559B9ED1-1FFA-465E-94FE-4EB180FCF0F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adísticas"/>
        </a:ext>
      </dgm:extLst>
    </dgm:pt>
    <dgm:pt modelId="{7AE611E5-747C-41F0-850A-B99B86655F2F}" type="pres">
      <dgm:prSet presAssocID="{559B9ED1-1FFA-465E-94FE-4EB180FCF0FE}" presName="spaceRect" presStyleCnt="0"/>
      <dgm:spPr/>
    </dgm:pt>
    <dgm:pt modelId="{BFA3ABA2-9E50-42DB-8EC6-BB1BAEF8B435}" type="pres">
      <dgm:prSet presAssocID="{559B9ED1-1FFA-465E-94FE-4EB180FCF0FE}" presName="parTx" presStyleLbl="revTx" presStyleIdx="0" presStyleCnt="3">
        <dgm:presLayoutVars>
          <dgm:chMax val="0"/>
          <dgm:chPref val="0"/>
        </dgm:presLayoutVars>
      </dgm:prSet>
      <dgm:spPr/>
    </dgm:pt>
    <dgm:pt modelId="{2ED824A3-E059-4402-9AF1-A38C4EAC213B}" type="pres">
      <dgm:prSet presAssocID="{FAD6F588-5285-4E73-82AC-ACADEEDFC6F3}" presName="sibTrans" presStyleCnt="0"/>
      <dgm:spPr/>
    </dgm:pt>
    <dgm:pt modelId="{EE4D3CB8-AFC8-4082-89E1-6F5BB081E36B}" type="pres">
      <dgm:prSet presAssocID="{33079466-D7FF-4896-A3D5-ABA727EF8A77}" presName="compNode" presStyleCnt="0"/>
      <dgm:spPr/>
    </dgm:pt>
    <dgm:pt modelId="{73D4F730-1C0D-4A2E-93CA-ACEA6D8D968F}" type="pres">
      <dgm:prSet presAssocID="{33079466-D7FF-4896-A3D5-ABA727EF8A77}" presName="bgRect" presStyleLbl="bgShp" presStyleIdx="1" presStyleCnt="3"/>
      <dgm:spPr/>
    </dgm:pt>
    <dgm:pt modelId="{53536217-80CB-4073-AC2F-3158462F6D38}" type="pres">
      <dgm:prSet presAssocID="{33079466-D7FF-4896-A3D5-ABA727EF8A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5C68BF74-3310-46DC-9274-2DFB86869B9F}" type="pres">
      <dgm:prSet presAssocID="{33079466-D7FF-4896-A3D5-ABA727EF8A77}" presName="spaceRect" presStyleCnt="0"/>
      <dgm:spPr/>
    </dgm:pt>
    <dgm:pt modelId="{510D7D3F-05F6-46DB-82CC-3F030E26D6E7}" type="pres">
      <dgm:prSet presAssocID="{33079466-D7FF-4896-A3D5-ABA727EF8A77}" presName="parTx" presStyleLbl="revTx" presStyleIdx="1" presStyleCnt="3">
        <dgm:presLayoutVars>
          <dgm:chMax val="0"/>
          <dgm:chPref val="0"/>
        </dgm:presLayoutVars>
      </dgm:prSet>
      <dgm:spPr/>
    </dgm:pt>
    <dgm:pt modelId="{159549E8-C74C-41AD-BF62-6F9359B0E322}" type="pres">
      <dgm:prSet presAssocID="{74C5D7CB-688E-4F03-8135-B86CB99B37D0}" presName="sibTrans" presStyleCnt="0"/>
      <dgm:spPr/>
    </dgm:pt>
    <dgm:pt modelId="{E203940D-7A44-41D2-AAF6-39EC01EC9FE9}" type="pres">
      <dgm:prSet presAssocID="{8C1ED4F1-56BE-4C3F-915F-036675835FA4}" presName="compNode" presStyleCnt="0"/>
      <dgm:spPr/>
    </dgm:pt>
    <dgm:pt modelId="{70FA7CE2-35C9-4E13-B478-CDB45E6B265C}" type="pres">
      <dgm:prSet presAssocID="{8C1ED4F1-56BE-4C3F-915F-036675835FA4}" presName="bgRect" presStyleLbl="bgShp" presStyleIdx="2" presStyleCnt="3"/>
      <dgm:spPr/>
    </dgm:pt>
    <dgm:pt modelId="{C8CA84EB-519C-408C-AAE9-032FB6213668}" type="pres">
      <dgm:prSet presAssocID="{8C1ED4F1-56BE-4C3F-915F-036675835F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CE392B3A-CE79-47D5-A5E4-FCA09AEB2991}" type="pres">
      <dgm:prSet presAssocID="{8C1ED4F1-56BE-4C3F-915F-036675835FA4}" presName="spaceRect" presStyleCnt="0"/>
      <dgm:spPr/>
    </dgm:pt>
    <dgm:pt modelId="{C5E0B9B7-7ED4-4DA3-A6CE-7417958C07ED}" type="pres">
      <dgm:prSet presAssocID="{8C1ED4F1-56BE-4C3F-915F-036675835FA4}" presName="parTx" presStyleLbl="revTx" presStyleIdx="2" presStyleCnt="3">
        <dgm:presLayoutVars>
          <dgm:chMax val="0"/>
          <dgm:chPref val="0"/>
        </dgm:presLayoutVars>
      </dgm:prSet>
      <dgm:spPr/>
    </dgm:pt>
  </dgm:ptLst>
  <dgm:cxnLst>
    <dgm:cxn modelId="{8A94770B-73DE-40BA-B8A8-FE9019F7E46C}" type="presOf" srcId="{33079466-D7FF-4896-A3D5-ABA727EF8A77}" destId="{510D7D3F-05F6-46DB-82CC-3F030E26D6E7}" srcOrd="0" destOrd="0" presId="urn:microsoft.com/office/officeart/2018/2/layout/IconVerticalSolidList"/>
    <dgm:cxn modelId="{5F302938-1F7F-4B5A-8B1A-F6BB468081FB}" type="presOf" srcId="{8C1ED4F1-56BE-4C3F-915F-036675835FA4}" destId="{C5E0B9B7-7ED4-4DA3-A6CE-7417958C07ED}" srcOrd="0" destOrd="0" presId="urn:microsoft.com/office/officeart/2018/2/layout/IconVerticalSolidList"/>
    <dgm:cxn modelId="{A77E9A53-BE04-48A1-B226-D4C44AFEB0C4}" srcId="{17BBE73B-D0BA-4798-B0A3-539B156BDFB4}" destId="{559B9ED1-1FFA-465E-94FE-4EB180FCF0FE}" srcOrd="0" destOrd="0" parTransId="{7E4B4768-516E-4E64-9956-0DC751E571E8}" sibTransId="{FAD6F588-5285-4E73-82AC-ACADEEDFC6F3}"/>
    <dgm:cxn modelId="{FBBFE091-32FB-4416-8FA7-00C40F687D3F}" type="presOf" srcId="{17BBE73B-D0BA-4798-B0A3-539B156BDFB4}" destId="{5E44265F-CD93-4729-9464-5476908197E5}" srcOrd="0" destOrd="0" presId="urn:microsoft.com/office/officeart/2018/2/layout/IconVerticalSolidList"/>
    <dgm:cxn modelId="{F07F03D3-384B-4F22-B79B-2F09131AAC44}" type="presOf" srcId="{559B9ED1-1FFA-465E-94FE-4EB180FCF0FE}" destId="{BFA3ABA2-9E50-42DB-8EC6-BB1BAEF8B435}" srcOrd="0" destOrd="0" presId="urn:microsoft.com/office/officeart/2018/2/layout/IconVerticalSolidList"/>
    <dgm:cxn modelId="{7ACC4CDF-2EB8-4EA7-A039-5EFBDBD05BC7}" srcId="{17BBE73B-D0BA-4798-B0A3-539B156BDFB4}" destId="{8C1ED4F1-56BE-4C3F-915F-036675835FA4}" srcOrd="2" destOrd="0" parTransId="{538720BC-1EFA-4817-B011-B96183210CFD}" sibTransId="{4D4A80CA-4EA1-4C58-AFCB-67002B9CF5B7}"/>
    <dgm:cxn modelId="{EC7165E7-3CC1-4D5F-AFCA-3DAC87728334}" srcId="{17BBE73B-D0BA-4798-B0A3-539B156BDFB4}" destId="{33079466-D7FF-4896-A3D5-ABA727EF8A77}" srcOrd="1" destOrd="0" parTransId="{EF00DBD4-63E5-489C-8609-B6BBB1A83AF5}" sibTransId="{74C5D7CB-688E-4F03-8135-B86CB99B37D0}"/>
    <dgm:cxn modelId="{C09F45F6-17DB-469D-9EFF-365DD5DAB0AE}" type="presParOf" srcId="{5E44265F-CD93-4729-9464-5476908197E5}" destId="{8B47F686-8049-4900-B586-288BB5E0CD17}" srcOrd="0" destOrd="0" presId="urn:microsoft.com/office/officeart/2018/2/layout/IconVerticalSolidList"/>
    <dgm:cxn modelId="{DF7959E7-A87C-461E-AAFF-B4CB11A14482}" type="presParOf" srcId="{8B47F686-8049-4900-B586-288BB5E0CD17}" destId="{BE95E130-1F57-4759-AB19-15C2D9655EFD}" srcOrd="0" destOrd="0" presId="urn:microsoft.com/office/officeart/2018/2/layout/IconVerticalSolidList"/>
    <dgm:cxn modelId="{32391AF4-12FA-4005-BC6A-59C23BDF2903}" type="presParOf" srcId="{8B47F686-8049-4900-B586-288BB5E0CD17}" destId="{7B87A8D8-3FCE-4D64-8B87-8A26A673EE50}" srcOrd="1" destOrd="0" presId="urn:microsoft.com/office/officeart/2018/2/layout/IconVerticalSolidList"/>
    <dgm:cxn modelId="{473D3BF5-4B9F-4A16-B0CF-D91337E23206}" type="presParOf" srcId="{8B47F686-8049-4900-B586-288BB5E0CD17}" destId="{7AE611E5-747C-41F0-850A-B99B86655F2F}" srcOrd="2" destOrd="0" presId="urn:microsoft.com/office/officeart/2018/2/layout/IconVerticalSolidList"/>
    <dgm:cxn modelId="{9978E083-A030-45DB-A5B7-08A6609167B6}" type="presParOf" srcId="{8B47F686-8049-4900-B586-288BB5E0CD17}" destId="{BFA3ABA2-9E50-42DB-8EC6-BB1BAEF8B435}" srcOrd="3" destOrd="0" presId="urn:microsoft.com/office/officeart/2018/2/layout/IconVerticalSolidList"/>
    <dgm:cxn modelId="{BD86C289-5CE5-404C-9A8C-63F122610B74}" type="presParOf" srcId="{5E44265F-CD93-4729-9464-5476908197E5}" destId="{2ED824A3-E059-4402-9AF1-A38C4EAC213B}" srcOrd="1" destOrd="0" presId="urn:microsoft.com/office/officeart/2018/2/layout/IconVerticalSolidList"/>
    <dgm:cxn modelId="{47F62D98-534B-49CD-BFE7-B0BDCF200292}" type="presParOf" srcId="{5E44265F-CD93-4729-9464-5476908197E5}" destId="{EE4D3CB8-AFC8-4082-89E1-6F5BB081E36B}" srcOrd="2" destOrd="0" presId="urn:microsoft.com/office/officeart/2018/2/layout/IconVerticalSolidList"/>
    <dgm:cxn modelId="{FB3AC910-CB15-454A-B5EC-F0C490E9724C}" type="presParOf" srcId="{EE4D3CB8-AFC8-4082-89E1-6F5BB081E36B}" destId="{73D4F730-1C0D-4A2E-93CA-ACEA6D8D968F}" srcOrd="0" destOrd="0" presId="urn:microsoft.com/office/officeart/2018/2/layout/IconVerticalSolidList"/>
    <dgm:cxn modelId="{B6A556C8-1447-486C-AC24-A8FE894C7537}" type="presParOf" srcId="{EE4D3CB8-AFC8-4082-89E1-6F5BB081E36B}" destId="{53536217-80CB-4073-AC2F-3158462F6D38}" srcOrd="1" destOrd="0" presId="urn:microsoft.com/office/officeart/2018/2/layout/IconVerticalSolidList"/>
    <dgm:cxn modelId="{87F86E29-6D82-44B5-87D1-C6C6B9C8E6CA}" type="presParOf" srcId="{EE4D3CB8-AFC8-4082-89E1-6F5BB081E36B}" destId="{5C68BF74-3310-46DC-9274-2DFB86869B9F}" srcOrd="2" destOrd="0" presId="urn:microsoft.com/office/officeart/2018/2/layout/IconVerticalSolidList"/>
    <dgm:cxn modelId="{1F2FCA1E-6E09-460C-93D2-D38288578E29}" type="presParOf" srcId="{EE4D3CB8-AFC8-4082-89E1-6F5BB081E36B}" destId="{510D7D3F-05F6-46DB-82CC-3F030E26D6E7}" srcOrd="3" destOrd="0" presId="urn:microsoft.com/office/officeart/2018/2/layout/IconVerticalSolidList"/>
    <dgm:cxn modelId="{F065E0EC-C87C-4D04-A7F4-E1806999D397}" type="presParOf" srcId="{5E44265F-CD93-4729-9464-5476908197E5}" destId="{159549E8-C74C-41AD-BF62-6F9359B0E322}" srcOrd="3" destOrd="0" presId="urn:microsoft.com/office/officeart/2018/2/layout/IconVerticalSolidList"/>
    <dgm:cxn modelId="{2393518D-ADA2-4A59-8081-F0A4B64C5D0F}" type="presParOf" srcId="{5E44265F-CD93-4729-9464-5476908197E5}" destId="{E203940D-7A44-41D2-AAF6-39EC01EC9FE9}" srcOrd="4" destOrd="0" presId="urn:microsoft.com/office/officeart/2018/2/layout/IconVerticalSolidList"/>
    <dgm:cxn modelId="{A99ECE56-86B3-43EA-B8FB-7EB7107DFF3E}" type="presParOf" srcId="{E203940D-7A44-41D2-AAF6-39EC01EC9FE9}" destId="{70FA7CE2-35C9-4E13-B478-CDB45E6B265C}" srcOrd="0" destOrd="0" presId="urn:microsoft.com/office/officeart/2018/2/layout/IconVerticalSolidList"/>
    <dgm:cxn modelId="{C454B7CB-FE8C-4EB0-917D-7D7F5DCD4C61}" type="presParOf" srcId="{E203940D-7A44-41D2-AAF6-39EC01EC9FE9}" destId="{C8CA84EB-519C-408C-AAE9-032FB6213668}" srcOrd="1" destOrd="0" presId="urn:microsoft.com/office/officeart/2018/2/layout/IconVerticalSolidList"/>
    <dgm:cxn modelId="{DE906B9C-A30E-4464-A28E-4CC394C1CC85}" type="presParOf" srcId="{E203940D-7A44-41D2-AAF6-39EC01EC9FE9}" destId="{CE392B3A-CE79-47D5-A5E4-FCA09AEB2991}" srcOrd="2" destOrd="0" presId="urn:microsoft.com/office/officeart/2018/2/layout/IconVerticalSolidList"/>
    <dgm:cxn modelId="{808788FD-FF20-4EF6-8492-BEC44BAE8138}" type="presParOf" srcId="{E203940D-7A44-41D2-AAF6-39EC01EC9FE9}" destId="{C5E0B9B7-7ED4-4DA3-A6CE-7417958C07E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11923A98-4BA8-4553-BF12-64CFC6DE88E4}" type="doc">
      <dgm:prSet loTypeId="urn:microsoft.com/office/officeart/2018/2/layout/IconVerticalSolidList" loCatId="icon" qsTypeId="urn:microsoft.com/office/officeart/2005/8/quickstyle/simple1" qsCatId="simple" csTypeId="urn:microsoft.com/office/officeart/2005/8/colors/accent4_2" csCatId="accent4" phldr="1"/>
      <dgm:spPr/>
      <dgm:t>
        <a:bodyPr/>
        <a:lstStyle/>
        <a:p>
          <a:endParaRPr lang="en-US"/>
        </a:p>
      </dgm:t>
    </dgm:pt>
    <dgm:pt modelId="{46313736-CF18-484C-8A13-6BB2E1DD1151}">
      <dgm:prSet/>
      <dgm:spPr>
        <a:blipFill>
          <a:blip xmlns:r="http://schemas.openxmlformats.org/officeDocument/2006/relationships" r:embed="rId1"/>
          <a:stretch>
            <a:fillRect l="-421"/>
          </a:stretch>
        </a:blipFill>
      </dgm:spPr>
      <dgm:t>
        <a:bodyPr/>
        <a:lstStyle/>
        <a:p>
          <a:r>
            <a:rPr lang="es-ES">
              <a:noFill/>
            </a:rPr>
            <a:t> </a:t>
          </a:r>
        </a:p>
      </dgm:t>
    </dgm:pt>
    <dgm:pt modelId="{D479F732-4144-474A-9CE7-AE1BE345529F}" type="parTrans" cxnId="{640BAE79-6C70-4523-80F9-554FADA1A859}">
      <dgm:prSet/>
      <dgm:spPr/>
      <dgm:t>
        <a:bodyPr/>
        <a:lstStyle/>
        <a:p>
          <a:endParaRPr lang="en-US"/>
        </a:p>
      </dgm:t>
    </dgm:pt>
    <dgm:pt modelId="{562C942D-FC7B-412F-9857-2590CC2651ED}" type="sibTrans" cxnId="{640BAE79-6C70-4523-80F9-554FADA1A859}">
      <dgm:prSet/>
      <dgm:spPr/>
      <dgm:t>
        <a:bodyPr/>
        <a:lstStyle/>
        <a:p>
          <a:endParaRPr lang="en-US"/>
        </a:p>
      </dgm:t>
    </dgm:pt>
    <dgm:pt modelId="{E6157472-2401-4178-83B8-A689635557A3}">
      <dgm:prSet/>
      <dgm:spPr/>
      <dgm:t>
        <a:bodyPr/>
        <a:lstStyle/>
        <a:p>
          <a:pPr>
            <a:lnSpc>
              <a:spcPct val="100000"/>
            </a:lnSpc>
          </a:pPr>
          <a:r>
            <a:rPr lang="es-ES" dirty="0"/>
            <a:t>Este proceso estocástico podría representar una amplia gama de fenómenos, dependiendo del contexto en el que se aplique. </a:t>
          </a:r>
          <a:endParaRPr lang="en-US" dirty="0"/>
        </a:p>
      </dgm:t>
    </dgm:pt>
    <dgm:pt modelId="{1E15BF36-CE89-45CA-8874-62B4810ADCFA}" type="sibTrans" cxnId="{4AE7C845-D9CC-4B61-900F-6B99273B207A}">
      <dgm:prSet/>
      <dgm:spPr/>
      <dgm:t>
        <a:bodyPr/>
        <a:lstStyle/>
        <a:p>
          <a:endParaRPr lang="en-US"/>
        </a:p>
      </dgm:t>
    </dgm:pt>
    <dgm:pt modelId="{F3D58C84-0560-49FA-815B-A2CFFA718FD2}" type="parTrans" cxnId="{4AE7C845-D9CC-4B61-900F-6B99273B207A}">
      <dgm:prSet/>
      <dgm:spPr/>
      <dgm:t>
        <a:bodyPr/>
        <a:lstStyle/>
        <a:p>
          <a:endParaRPr lang="en-US"/>
        </a:p>
      </dgm:t>
    </dgm:pt>
    <dgm:pt modelId="{3FD74827-D619-4D2B-B068-E17C0C39AE2D}">
      <dgm:prSet/>
      <dgm:spPr>
        <a:blipFill>
          <a:blip xmlns:r="http://schemas.openxmlformats.org/officeDocument/2006/relationships" r:embed="rId2"/>
          <a:stretch>
            <a:fillRect l="-421"/>
          </a:stretch>
        </a:blipFill>
      </dgm:spPr>
      <dgm:t>
        <a:bodyPr/>
        <a:lstStyle/>
        <a:p>
          <a:r>
            <a:rPr lang="es-ES">
              <a:noFill/>
            </a:rPr>
            <a:t> </a:t>
          </a:r>
        </a:p>
      </dgm:t>
    </dgm:pt>
    <dgm:pt modelId="{58F4C004-F5A6-4202-A139-560EC37A919A}" type="sibTrans" cxnId="{8330FA94-A99E-4BDB-9A3A-B19B70229A7E}">
      <dgm:prSet/>
      <dgm:spPr/>
      <dgm:t>
        <a:bodyPr/>
        <a:lstStyle/>
        <a:p>
          <a:endParaRPr lang="en-US"/>
        </a:p>
      </dgm:t>
    </dgm:pt>
    <dgm:pt modelId="{1CBF1CED-D4C6-42E3-B6EF-9E9C1716BF5F}" type="parTrans" cxnId="{8330FA94-A99E-4BDB-9A3A-B19B70229A7E}">
      <dgm:prSet/>
      <dgm:spPr/>
      <dgm:t>
        <a:bodyPr/>
        <a:lstStyle/>
        <a:p>
          <a:endParaRPr lang="en-US"/>
        </a:p>
      </dgm:t>
    </dgm:pt>
    <dgm:pt modelId="{36565743-1C6B-44D8-A364-3B2FFE8CFD25}">
      <dgm:prSet/>
      <dgm:spPr/>
      <dgm:t>
        <a:bodyPr/>
        <a:lstStyle/>
        <a:p>
          <a:pPr>
            <a:lnSpc>
              <a:spcPct val="100000"/>
            </a:lnSpc>
          </a:pPr>
          <a:r>
            <a:rPr lang="es-ES" dirty="0"/>
            <a:t>Como ocurre con cualquier variable aleatoria, podremos calcular sus medias, varianzas, covarianzas, </a:t>
          </a:r>
          <a:r>
            <a:rPr lang="es-ES" dirty="0" err="1"/>
            <a:t>etc</a:t>
          </a:r>
          <a:r>
            <a:rPr lang="es-ES" dirty="0"/>
            <a:t>…</a:t>
          </a:r>
          <a:endParaRPr lang="en-US" dirty="0"/>
        </a:p>
      </dgm:t>
    </dgm:pt>
    <dgm:pt modelId="{21500565-2653-47B7-A51D-AA42E56AE87D}" type="sibTrans" cxnId="{5B6BAB47-0AA8-4E36-89B6-38EF061724F8}">
      <dgm:prSet/>
      <dgm:spPr/>
      <dgm:t>
        <a:bodyPr/>
        <a:lstStyle/>
        <a:p>
          <a:endParaRPr lang="en-US"/>
        </a:p>
      </dgm:t>
    </dgm:pt>
    <dgm:pt modelId="{DB17148E-C130-43D6-9699-0D63F66C88A6}" type="parTrans" cxnId="{5B6BAB47-0AA8-4E36-89B6-38EF061724F8}">
      <dgm:prSet/>
      <dgm:spPr/>
      <dgm:t>
        <a:bodyPr/>
        <a:lstStyle/>
        <a:p>
          <a:endParaRPr lang="en-US"/>
        </a:p>
      </dgm:t>
    </dgm:pt>
    <dgm:pt modelId="{F2E65BE5-749D-4666-9801-E4185CF579B3}" type="pres">
      <dgm:prSet presAssocID="{11923A98-4BA8-4553-BF12-64CFC6DE88E4}" presName="root" presStyleCnt="0">
        <dgm:presLayoutVars>
          <dgm:dir/>
          <dgm:resizeHandles val="exact"/>
        </dgm:presLayoutVars>
      </dgm:prSet>
      <dgm:spPr/>
    </dgm:pt>
    <dgm:pt modelId="{CC5ACC81-34BE-4A4A-A946-DE31CAED431F}" type="pres">
      <dgm:prSet presAssocID="{46313736-CF18-484C-8A13-6BB2E1DD1151}" presName="compNode" presStyleCnt="0"/>
      <dgm:spPr/>
    </dgm:pt>
    <dgm:pt modelId="{AADB03E6-44FB-498B-A9F6-D703DF50ED7E}" type="pres">
      <dgm:prSet presAssocID="{46313736-CF18-484C-8A13-6BB2E1DD1151}" presName="bgRect" presStyleLbl="bgShp" presStyleIdx="0" presStyleCnt="4"/>
      <dgm:spPr/>
    </dgm:pt>
    <dgm:pt modelId="{5119BE45-BCCD-4432-8B07-F96C9E28EF51}" type="pres">
      <dgm:prSet presAssocID="{46313736-CF18-484C-8A13-6BB2E1DD1151}"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stadísticas"/>
        </a:ext>
      </dgm:extLst>
    </dgm:pt>
    <dgm:pt modelId="{613033A1-3C52-49DE-982B-196FFA6047A9}" type="pres">
      <dgm:prSet presAssocID="{46313736-CF18-484C-8A13-6BB2E1DD1151}" presName="spaceRect" presStyleCnt="0"/>
      <dgm:spPr/>
    </dgm:pt>
    <dgm:pt modelId="{B642BFBA-237D-4B4D-ADDB-C1862D638060}" type="pres">
      <dgm:prSet presAssocID="{46313736-CF18-484C-8A13-6BB2E1DD1151}" presName="parTx" presStyleLbl="revTx" presStyleIdx="0" presStyleCnt="4">
        <dgm:presLayoutVars>
          <dgm:chMax val="0"/>
          <dgm:chPref val="0"/>
        </dgm:presLayoutVars>
      </dgm:prSet>
      <dgm:spPr/>
    </dgm:pt>
    <dgm:pt modelId="{687A3936-032C-4DF4-BD1A-99BF08DC2C2D}" type="pres">
      <dgm:prSet presAssocID="{562C942D-FC7B-412F-9857-2590CC2651ED}" presName="sibTrans" presStyleCnt="0"/>
      <dgm:spPr/>
    </dgm:pt>
    <dgm:pt modelId="{D6DCBC56-EE44-4E52-9DD0-85C8CD5CAD37}" type="pres">
      <dgm:prSet presAssocID="{E6157472-2401-4178-83B8-A689635557A3}" presName="compNode" presStyleCnt="0"/>
      <dgm:spPr/>
    </dgm:pt>
    <dgm:pt modelId="{9BB20E27-1228-46A9-93AD-ADD963ED9286}" type="pres">
      <dgm:prSet presAssocID="{E6157472-2401-4178-83B8-A689635557A3}" presName="bgRect" presStyleLbl="bgShp" presStyleIdx="1" presStyleCnt="4"/>
      <dgm:spPr/>
    </dgm:pt>
    <dgm:pt modelId="{ECEDEF52-7F2F-4D13-AB83-5A24046C3B49}" type="pres">
      <dgm:prSet presAssocID="{E6157472-2401-4178-83B8-A689635557A3}"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guntas"/>
        </a:ext>
      </dgm:extLst>
    </dgm:pt>
    <dgm:pt modelId="{E0A25AEB-1561-4C68-A2E6-216314318A89}" type="pres">
      <dgm:prSet presAssocID="{E6157472-2401-4178-83B8-A689635557A3}" presName="spaceRect" presStyleCnt="0"/>
      <dgm:spPr/>
    </dgm:pt>
    <dgm:pt modelId="{7554F35D-922B-4A96-9A2E-381F13818900}" type="pres">
      <dgm:prSet presAssocID="{E6157472-2401-4178-83B8-A689635557A3}" presName="parTx" presStyleLbl="revTx" presStyleIdx="1" presStyleCnt="4">
        <dgm:presLayoutVars>
          <dgm:chMax val="0"/>
          <dgm:chPref val="0"/>
        </dgm:presLayoutVars>
      </dgm:prSet>
      <dgm:spPr/>
    </dgm:pt>
    <dgm:pt modelId="{6E331DAB-BC99-453C-8E82-A6DA2BAAE97F}" type="pres">
      <dgm:prSet presAssocID="{1E15BF36-CE89-45CA-8874-62B4810ADCFA}" presName="sibTrans" presStyleCnt="0"/>
      <dgm:spPr/>
    </dgm:pt>
    <dgm:pt modelId="{69A5B5BE-8178-459C-ADF0-6EC96D74AB84}" type="pres">
      <dgm:prSet presAssocID="{3FD74827-D619-4D2B-B068-E17C0C39AE2D}" presName="compNode" presStyleCnt="0"/>
      <dgm:spPr/>
    </dgm:pt>
    <dgm:pt modelId="{524DF0F8-C8A9-4382-BD2C-DDF5B0113DA0}" type="pres">
      <dgm:prSet presAssocID="{3FD74827-D619-4D2B-B068-E17C0C39AE2D}" presName="bgRect" presStyleLbl="bgShp" presStyleIdx="2" presStyleCnt="4"/>
      <dgm:spPr/>
    </dgm:pt>
    <dgm:pt modelId="{3D8EF39B-71D4-45B6-A600-838536FE9114}" type="pres">
      <dgm:prSet presAssocID="{3FD74827-D619-4D2B-B068-E17C0C39AE2D}" presName="iconRect" presStyleLbl="node1" presStyleIdx="2"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onedas con relleno sólido"/>
        </a:ext>
      </dgm:extLst>
    </dgm:pt>
    <dgm:pt modelId="{F91634BE-0A85-4DB2-B3D8-458EDA673CB4}" type="pres">
      <dgm:prSet presAssocID="{3FD74827-D619-4D2B-B068-E17C0C39AE2D}" presName="spaceRect" presStyleCnt="0"/>
      <dgm:spPr/>
    </dgm:pt>
    <dgm:pt modelId="{20E8A2E7-9250-4180-82B5-13079DF91DB5}" type="pres">
      <dgm:prSet presAssocID="{3FD74827-D619-4D2B-B068-E17C0C39AE2D}" presName="parTx" presStyleLbl="revTx" presStyleIdx="2" presStyleCnt="4">
        <dgm:presLayoutVars>
          <dgm:chMax val="0"/>
          <dgm:chPref val="0"/>
        </dgm:presLayoutVars>
      </dgm:prSet>
      <dgm:spPr/>
    </dgm:pt>
    <dgm:pt modelId="{3295B6B5-7038-4ECE-88D4-B1533EC2BFD8}" type="pres">
      <dgm:prSet presAssocID="{58F4C004-F5A6-4202-A139-560EC37A919A}" presName="sibTrans" presStyleCnt="0"/>
      <dgm:spPr/>
    </dgm:pt>
    <dgm:pt modelId="{F687FA1F-FBDD-436B-AF06-3B277D9BE07A}" type="pres">
      <dgm:prSet presAssocID="{36565743-1C6B-44D8-A364-3B2FFE8CFD25}" presName="compNode" presStyleCnt="0"/>
      <dgm:spPr/>
    </dgm:pt>
    <dgm:pt modelId="{68E80887-E2C6-4FDC-A1B9-B3D96E6CB6E9}" type="pres">
      <dgm:prSet presAssocID="{36565743-1C6B-44D8-A364-3B2FFE8CFD25}" presName="bgRect" presStyleLbl="bgShp" presStyleIdx="3" presStyleCnt="4"/>
      <dgm:spPr/>
    </dgm:pt>
    <dgm:pt modelId="{9733933C-09D0-440A-A735-81BD32DFD948}" type="pres">
      <dgm:prSet presAssocID="{36565743-1C6B-44D8-A364-3B2FFE8CFD25}" presName="iconRect" presStyleLbl="node1" presStyleIdx="3" presStyleCnt="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alculadora con relleno sólido"/>
        </a:ext>
      </dgm:extLst>
    </dgm:pt>
    <dgm:pt modelId="{2F4A1B01-B38F-48F8-969A-6DF3A59FE145}" type="pres">
      <dgm:prSet presAssocID="{36565743-1C6B-44D8-A364-3B2FFE8CFD25}" presName="spaceRect" presStyleCnt="0"/>
      <dgm:spPr/>
    </dgm:pt>
    <dgm:pt modelId="{0F9CF982-F339-4BD6-988A-52F772EA6D0A}" type="pres">
      <dgm:prSet presAssocID="{36565743-1C6B-44D8-A364-3B2FFE8CFD25}" presName="parTx" presStyleLbl="revTx" presStyleIdx="3" presStyleCnt="4">
        <dgm:presLayoutVars>
          <dgm:chMax val="0"/>
          <dgm:chPref val="0"/>
        </dgm:presLayoutVars>
      </dgm:prSet>
      <dgm:spPr/>
    </dgm:pt>
  </dgm:ptLst>
  <dgm:cxnLst>
    <dgm:cxn modelId="{659A4103-D701-430F-B590-A1A08363862F}" type="presOf" srcId="{36565743-1C6B-44D8-A364-3B2FFE8CFD25}" destId="{0F9CF982-F339-4BD6-988A-52F772EA6D0A}" srcOrd="0" destOrd="0" presId="urn:microsoft.com/office/officeart/2018/2/layout/IconVerticalSolidList"/>
    <dgm:cxn modelId="{4AE7C845-D9CC-4B61-900F-6B99273B207A}" srcId="{11923A98-4BA8-4553-BF12-64CFC6DE88E4}" destId="{E6157472-2401-4178-83B8-A689635557A3}" srcOrd="1" destOrd="0" parTransId="{F3D58C84-0560-49FA-815B-A2CFFA718FD2}" sibTransId="{1E15BF36-CE89-45CA-8874-62B4810ADCFA}"/>
    <dgm:cxn modelId="{5B6BAB47-0AA8-4E36-89B6-38EF061724F8}" srcId="{11923A98-4BA8-4553-BF12-64CFC6DE88E4}" destId="{36565743-1C6B-44D8-A364-3B2FFE8CFD25}" srcOrd="3" destOrd="0" parTransId="{DB17148E-C130-43D6-9699-0D63F66C88A6}" sibTransId="{21500565-2653-47B7-A51D-AA42E56AE87D}"/>
    <dgm:cxn modelId="{640BAE79-6C70-4523-80F9-554FADA1A859}" srcId="{11923A98-4BA8-4553-BF12-64CFC6DE88E4}" destId="{46313736-CF18-484C-8A13-6BB2E1DD1151}" srcOrd="0" destOrd="0" parTransId="{D479F732-4144-474A-9CE7-AE1BE345529F}" sibTransId="{562C942D-FC7B-412F-9857-2590CC2651ED}"/>
    <dgm:cxn modelId="{8330FA94-A99E-4BDB-9A3A-B19B70229A7E}" srcId="{11923A98-4BA8-4553-BF12-64CFC6DE88E4}" destId="{3FD74827-D619-4D2B-B068-E17C0C39AE2D}" srcOrd="2" destOrd="0" parTransId="{1CBF1CED-D4C6-42E3-B6EF-9E9C1716BF5F}" sibTransId="{58F4C004-F5A6-4202-A139-560EC37A919A}"/>
    <dgm:cxn modelId="{0772C8B1-C497-4A3C-95A7-FB5C6B0E241A}" type="presOf" srcId="{11923A98-4BA8-4553-BF12-64CFC6DE88E4}" destId="{F2E65BE5-749D-4666-9801-E4185CF579B3}" srcOrd="0" destOrd="0" presId="urn:microsoft.com/office/officeart/2018/2/layout/IconVerticalSolidList"/>
    <dgm:cxn modelId="{AF60A0C8-0640-43B1-82D3-D4B40EF44A69}" type="presOf" srcId="{E6157472-2401-4178-83B8-A689635557A3}" destId="{7554F35D-922B-4A96-9A2E-381F13818900}" srcOrd="0" destOrd="0" presId="urn:microsoft.com/office/officeart/2018/2/layout/IconVerticalSolidList"/>
    <dgm:cxn modelId="{84930BD4-6B3C-4193-9417-82DEDEE41F91}" type="presOf" srcId="{3FD74827-D619-4D2B-B068-E17C0C39AE2D}" destId="{20E8A2E7-9250-4180-82B5-13079DF91DB5}" srcOrd="0" destOrd="0" presId="urn:microsoft.com/office/officeart/2018/2/layout/IconVerticalSolidList"/>
    <dgm:cxn modelId="{46E74EF8-991A-4E8D-9459-B238E588A116}" type="presOf" srcId="{46313736-CF18-484C-8A13-6BB2E1DD1151}" destId="{B642BFBA-237D-4B4D-ADDB-C1862D638060}" srcOrd="0" destOrd="0" presId="urn:microsoft.com/office/officeart/2018/2/layout/IconVerticalSolidList"/>
    <dgm:cxn modelId="{A0789C77-47BF-4C04-9D80-702113802C29}" type="presParOf" srcId="{F2E65BE5-749D-4666-9801-E4185CF579B3}" destId="{CC5ACC81-34BE-4A4A-A946-DE31CAED431F}" srcOrd="0" destOrd="0" presId="urn:microsoft.com/office/officeart/2018/2/layout/IconVerticalSolidList"/>
    <dgm:cxn modelId="{FB744DFF-021D-438C-B343-0943C566BD64}" type="presParOf" srcId="{CC5ACC81-34BE-4A4A-A946-DE31CAED431F}" destId="{AADB03E6-44FB-498B-A9F6-D703DF50ED7E}" srcOrd="0" destOrd="0" presId="urn:microsoft.com/office/officeart/2018/2/layout/IconVerticalSolidList"/>
    <dgm:cxn modelId="{E7BBA0D8-9147-4ADA-8A74-4A0171053999}" type="presParOf" srcId="{CC5ACC81-34BE-4A4A-A946-DE31CAED431F}" destId="{5119BE45-BCCD-4432-8B07-F96C9E28EF51}" srcOrd="1" destOrd="0" presId="urn:microsoft.com/office/officeart/2018/2/layout/IconVerticalSolidList"/>
    <dgm:cxn modelId="{D89AD5ED-1B47-4D88-8889-070666C64666}" type="presParOf" srcId="{CC5ACC81-34BE-4A4A-A946-DE31CAED431F}" destId="{613033A1-3C52-49DE-982B-196FFA6047A9}" srcOrd="2" destOrd="0" presId="urn:microsoft.com/office/officeart/2018/2/layout/IconVerticalSolidList"/>
    <dgm:cxn modelId="{ABD484C2-99A6-43A4-8D45-84A62C93204B}" type="presParOf" srcId="{CC5ACC81-34BE-4A4A-A946-DE31CAED431F}" destId="{B642BFBA-237D-4B4D-ADDB-C1862D638060}" srcOrd="3" destOrd="0" presId="urn:microsoft.com/office/officeart/2018/2/layout/IconVerticalSolidList"/>
    <dgm:cxn modelId="{46F225E1-E506-4B02-BB93-51AB033D67BD}" type="presParOf" srcId="{F2E65BE5-749D-4666-9801-E4185CF579B3}" destId="{687A3936-032C-4DF4-BD1A-99BF08DC2C2D}" srcOrd="1" destOrd="0" presId="urn:microsoft.com/office/officeart/2018/2/layout/IconVerticalSolidList"/>
    <dgm:cxn modelId="{36EEF24B-7775-4CC2-B9AC-219B497DB77E}" type="presParOf" srcId="{F2E65BE5-749D-4666-9801-E4185CF579B3}" destId="{D6DCBC56-EE44-4E52-9DD0-85C8CD5CAD37}" srcOrd="2" destOrd="0" presId="urn:microsoft.com/office/officeart/2018/2/layout/IconVerticalSolidList"/>
    <dgm:cxn modelId="{DEF635EA-62C9-47B4-A6A1-EC03F96351D2}" type="presParOf" srcId="{D6DCBC56-EE44-4E52-9DD0-85C8CD5CAD37}" destId="{9BB20E27-1228-46A9-93AD-ADD963ED9286}" srcOrd="0" destOrd="0" presId="urn:microsoft.com/office/officeart/2018/2/layout/IconVerticalSolidList"/>
    <dgm:cxn modelId="{AEAB77C1-E67D-4C6D-BE6A-E93B23A7E56E}" type="presParOf" srcId="{D6DCBC56-EE44-4E52-9DD0-85C8CD5CAD37}" destId="{ECEDEF52-7F2F-4D13-AB83-5A24046C3B49}" srcOrd="1" destOrd="0" presId="urn:microsoft.com/office/officeart/2018/2/layout/IconVerticalSolidList"/>
    <dgm:cxn modelId="{D03EAC61-D38A-4581-9E59-DC9EE2180193}" type="presParOf" srcId="{D6DCBC56-EE44-4E52-9DD0-85C8CD5CAD37}" destId="{E0A25AEB-1561-4C68-A2E6-216314318A89}" srcOrd="2" destOrd="0" presId="urn:microsoft.com/office/officeart/2018/2/layout/IconVerticalSolidList"/>
    <dgm:cxn modelId="{496507CA-DB18-4EB5-B00A-81736A17058C}" type="presParOf" srcId="{D6DCBC56-EE44-4E52-9DD0-85C8CD5CAD37}" destId="{7554F35D-922B-4A96-9A2E-381F13818900}" srcOrd="3" destOrd="0" presId="urn:microsoft.com/office/officeart/2018/2/layout/IconVerticalSolidList"/>
    <dgm:cxn modelId="{092F526D-320E-4C17-9D26-40E7334B9307}" type="presParOf" srcId="{F2E65BE5-749D-4666-9801-E4185CF579B3}" destId="{6E331DAB-BC99-453C-8E82-A6DA2BAAE97F}" srcOrd="3" destOrd="0" presId="urn:microsoft.com/office/officeart/2018/2/layout/IconVerticalSolidList"/>
    <dgm:cxn modelId="{92D4550F-14DF-4E65-BDC7-EA48BAC1CB2F}" type="presParOf" srcId="{F2E65BE5-749D-4666-9801-E4185CF579B3}" destId="{69A5B5BE-8178-459C-ADF0-6EC96D74AB84}" srcOrd="4" destOrd="0" presId="urn:microsoft.com/office/officeart/2018/2/layout/IconVerticalSolidList"/>
    <dgm:cxn modelId="{3227499D-1A8B-4FB0-AE7F-E56B4A4862A3}" type="presParOf" srcId="{69A5B5BE-8178-459C-ADF0-6EC96D74AB84}" destId="{524DF0F8-C8A9-4382-BD2C-DDF5B0113DA0}" srcOrd="0" destOrd="0" presId="urn:microsoft.com/office/officeart/2018/2/layout/IconVerticalSolidList"/>
    <dgm:cxn modelId="{59AA2482-ADA0-4E12-804F-68E5B839ED95}" type="presParOf" srcId="{69A5B5BE-8178-459C-ADF0-6EC96D74AB84}" destId="{3D8EF39B-71D4-45B6-A600-838536FE9114}" srcOrd="1" destOrd="0" presId="urn:microsoft.com/office/officeart/2018/2/layout/IconVerticalSolidList"/>
    <dgm:cxn modelId="{DC1C9DE0-97B0-4E88-A362-A9D0DA703D07}" type="presParOf" srcId="{69A5B5BE-8178-459C-ADF0-6EC96D74AB84}" destId="{F91634BE-0A85-4DB2-B3D8-458EDA673CB4}" srcOrd="2" destOrd="0" presId="urn:microsoft.com/office/officeart/2018/2/layout/IconVerticalSolidList"/>
    <dgm:cxn modelId="{3CEE3F91-076B-45A5-886F-AC28C48271DC}" type="presParOf" srcId="{69A5B5BE-8178-459C-ADF0-6EC96D74AB84}" destId="{20E8A2E7-9250-4180-82B5-13079DF91DB5}" srcOrd="3" destOrd="0" presId="urn:microsoft.com/office/officeart/2018/2/layout/IconVerticalSolidList"/>
    <dgm:cxn modelId="{B0D09E9D-ED6B-4BDE-AECC-60FED23AF7CB}" type="presParOf" srcId="{F2E65BE5-749D-4666-9801-E4185CF579B3}" destId="{3295B6B5-7038-4ECE-88D4-B1533EC2BFD8}" srcOrd="5" destOrd="0" presId="urn:microsoft.com/office/officeart/2018/2/layout/IconVerticalSolidList"/>
    <dgm:cxn modelId="{597DD085-2821-49D1-A827-D53F8AED37CD}" type="presParOf" srcId="{F2E65BE5-749D-4666-9801-E4185CF579B3}" destId="{F687FA1F-FBDD-436B-AF06-3B277D9BE07A}" srcOrd="6" destOrd="0" presId="urn:microsoft.com/office/officeart/2018/2/layout/IconVerticalSolidList"/>
    <dgm:cxn modelId="{55BB53D4-66EC-4B6D-A333-30488DE20D4F}" type="presParOf" srcId="{F687FA1F-FBDD-436B-AF06-3B277D9BE07A}" destId="{68E80887-E2C6-4FDC-A1B9-B3D96E6CB6E9}" srcOrd="0" destOrd="0" presId="urn:microsoft.com/office/officeart/2018/2/layout/IconVerticalSolidList"/>
    <dgm:cxn modelId="{436FCC00-78EE-49D6-B6EC-FAF89AEC6041}" type="presParOf" srcId="{F687FA1F-FBDD-436B-AF06-3B277D9BE07A}" destId="{9733933C-09D0-440A-A735-81BD32DFD948}" srcOrd="1" destOrd="0" presId="urn:microsoft.com/office/officeart/2018/2/layout/IconVerticalSolidList"/>
    <dgm:cxn modelId="{FDAE02EF-1572-4CF9-BCE0-B1C12EA3ACD4}" type="presParOf" srcId="{F687FA1F-FBDD-436B-AF06-3B277D9BE07A}" destId="{2F4A1B01-B38F-48F8-969A-6DF3A59FE145}" srcOrd="2" destOrd="0" presId="urn:microsoft.com/office/officeart/2018/2/layout/IconVerticalSolidList"/>
    <dgm:cxn modelId="{BA4D4BF7-42FB-487F-ADA2-8A9620E9D740}" type="presParOf" srcId="{F687FA1F-FBDD-436B-AF06-3B277D9BE07A}" destId="{0F9CF982-F339-4BD6-988A-52F772EA6D0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3C183B-3A04-459F-8B96-69900616DB23}"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95C99DAB-1967-4559-8613-87E35C843327}">
      <dgm:prSet custT="1"/>
      <dgm:spPr/>
      <dgm:t>
        <a:bodyPr/>
        <a:lstStyle/>
        <a:p>
          <a:pPr>
            <a:lnSpc>
              <a:spcPct val="100000"/>
            </a:lnSpc>
          </a:pPr>
          <a:r>
            <a:rPr lang="es-ES" sz="1600" b="1" dirty="0"/>
            <a:t>Media constante: </a:t>
          </a:r>
          <a:r>
            <a:rPr lang="es-ES" sz="1600" dirty="0"/>
            <a:t>Un proceso estacionario en sentido débil debe tener una media constante a lo largo del tiempo. Esto significa que el valor promedio del proceso no cambia a medida que avanza el tiempo.</a:t>
          </a:r>
          <a:endParaRPr lang="en-US" sz="1600" dirty="0"/>
        </a:p>
      </dgm:t>
    </dgm:pt>
    <dgm:pt modelId="{9EAAE633-1691-469E-849F-4EB90DDCB03B}" type="parTrans" cxnId="{7F3A9407-75DC-44D6-BD44-7787E6B03CFE}">
      <dgm:prSet/>
      <dgm:spPr/>
      <dgm:t>
        <a:bodyPr/>
        <a:lstStyle/>
        <a:p>
          <a:endParaRPr lang="en-US" sz="2800"/>
        </a:p>
      </dgm:t>
    </dgm:pt>
    <dgm:pt modelId="{861D9791-6F5E-4CBA-A398-D0F1D6266A82}" type="sibTrans" cxnId="{7F3A9407-75DC-44D6-BD44-7787E6B03CFE}">
      <dgm:prSet/>
      <dgm:spPr/>
      <dgm:t>
        <a:bodyPr/>
        <a:lstStyle/>
        <a:p>
          <a:endParaRPr lang="en-US" sz="2800"/>
        </a:p>
      </dgm:t>
    </dgm:pt>
    <dgm:pt modelId="{B6E49069-55E7-492F-BFF1-9AEA633CC83D}">
      <dgm:prSet custT="1"/>
      <dgm:spPr/>
      <dgm:t>
        <a:bodyPr/>
        <a:lstStyle/>
        <a:p>
          <a:pPr>
            <a:lnSpc>
              <a:spcPct val="100000"/>
            </a:lnSpc>
          </a:pPr>
          <a:r>
            <a:rPr lang="es-ES" sz="1600" b="1" dirty="0"/>
            <a:t>Varianza constante: </a:t>
          </a:r>
          <a:r>
            <a:rPr lang="es-ES" sz="1600" dirty="0"/>
            <a:t>La varianza del proceso también debe ser constante en el tiempo. Esto implica que la dispersión de los valores del proceso alrededor de su media no cambia a medida que avanza el tiempo.</a:t>
          </a:r>
          <a:endParaRPr lang="en-US" sz="1600" dirty="0"/>
        </a:p>
      </dgm:t>
    </dgm:pt>
    <dgm:pt modelId="{F6C93FAD-D159-4C78-8ACE-333EA25418AC}" type="parTrans" cxnId="{A0B3D96F-0C23-428B-A405-C048CEC59365}">
      <dgm:prSet/>
      <dgm:spPr/>
      <dgm:t>
        <a:bodyPr/>
        <a:lstStyle/>
        <a:p>
          <a:endParaRPr lang="en-US" sz="2800"/>
        </a:p>
      </dgm:t>
    </dgm:pt>
    <dgm:pt modelId="{6C404B6D-6A73-4A92-A425-8CCDAB642892}" type="sibTrans" cxnId="{A0B3D96F-0C23-428B-A405-C048CEC59365}">
      <dgm:prSet/>
      <dgm:spPr/>
      <dgm:t>
        <a:bodyPr/>
        <a:lstStyle/>
        <a:p>
          <a:endParaRPr lang="en-US" sz="2800"/>
        </a:p>
      </dgm:t>
    </dgm:pt>
    <dgm:pt modelId="{D3B47E8C-7B35-4299-914C-0A0FF130E9E2}">
      <dgm:prSet custT="1"/>
      <dgm:spPr/>
      <dgm:t>
        <a:bodyPr/>
        <a:lstStyle/>
        <a:p>
          <a:pPr>
            <a:lnSpc>
              <a:spcPct val="100000"/>
            </a:lnSpc>
          </a:pPr>
          <a:r>
            <a:rPr lang="es-ES" sz="1600" b="1" dirty="0" err="1"/>
            <a:t>Autocovarianza</a:t>
          </a:r>
          <a:r>
            <a:rPr lang="es-ES" sz="1600" b="1" dirty="0"/>
            <a:t> constante: </a:t>
          </a:r>
          <a:r>
            <a:rPr lang="es-ES" sz="1600" dirty="0"/>
            <a:t>La </a:t>
          </a:r>
          <a:r>
            <a:rPr lang="es-ES" sz="1600" dirty="0" err="1"/>
            <a:t>autocovarianza</a:t>
          </a:r>
          <a:r>
            <a:rPr lang="es-ES" sz="1600" dirty="0"/>
            <a:t> entre dos observaciones del proceso debe ser constante para todos los pares de tiempos separados por la misma distancia temporal. Esto indica que la relación de covariación entre las observaciones del proceso no cambia con el tiempo.</a:t>
          </a:r>
          <a:endParaRPr lang="en-US" sz="1600" dirty="0"/>
        </a:p>
      </dgm:t>
    </dgm:pt>
    <dgm:pt modelId="{13DCB7DC-0A58-40D0-A825-F94CEB103D3A}" type="parTrans" cxnId="{6E62FF2E-E3F9-49E7-87B4-A1C19BA8139C}">
      <dgm:prSet/>
      <dgm:spPr/>
      <dgm:t>
        <a:bodyPr/>
        <a:lstStyle/>
        <a:p>
          <a:endParaRPr lang="en-US" sz="2800"/>
        </a:p>
      </dgm:t>
    </dgm:pt>
    <dgm:pt modelId="{99EAA1FA-A22D-4556-9286-29DB41743C44}" type="sibTrans" cxnId="{6E62FF2E-E3F9-49E7-87B4-A1C19BA8139C}">
      <dgm:prSet/>
      <dgm:spPr/>
      <dgm:t>
        <a:bodyPr/>
        <a:lstStyle/>
        <a:p>
          <a:endParaRPr lang="en-US" sz="2800"/>
        </a:p>
      </dgm:t>
    </dgm:pt>
    <dgm:pt modelId="{DDA9DE31-9C46-4692-8E94-3210FD3CB895}" type="pres">
      <dgm:prSet presAssocID="{8F3C183B-3A04-459F-8B96-69900616DB23}" presName="root" presStyleCnt="0">
        <dgm:presLayoutVars>
          <dgm:dir/>
          <dgm:resizeHandles val="exact"/>
        </dgm:presLayoutVars>
      </dgm:prSet>
      <dgm:spPr/>
    </dgm:pt>
    <dgm:pt modelId="{A0DC6D68-1044-4B0D-81D4-6EE7CEC66264}" type="pres">
      <dgm:prSet presAssocID="{95C99DAB-1967-4559-8613-87E35C843327}" presName="compNode" presStyleCnt="0"/>
      <dgm:spPr/>
    </dgm:pt>
    <dgm:pt modelId="{5B29910F-2C68-45A1-A1EA-09AE3D3A2C1D}" type="pres">
      <dgm:prSet presAssocID="{95C99DAB-1967-4559-8613-87E35C8433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ximizar"/>
        </a:ext>
      </dgm:extLst>
    </dgm:pt>
    <dgm:pt modelId="{5B85ACFE-83FC-455D-9C1F-50D7973BB48E}" type="pres">
      <dgm:prSet presAssocID="{95C99DAB-1967-4559-8613-87E35C843327}" presName="spaceRect" presStyleCnt="0"/>
      <dgm:spPr/>
    </dgm:pt>
    <dgm:pt modelId="{282B67FC-72A5-4122-AC99-CFD91A85E06E}" type="pres">
      <dgm:prSet presAssocID="{95C99DAB-1967-4559-8613-87E35C843327}" presName="textRect" presStyleLbl="revTx" presStyleIdx="0" presStyleCnt="3" custScaleX="143654">
        <dgm:presLayoutVars>
          <dgm:chMax val="1"/>
          <dgm:chPref val="1"/>
        </dgm:presLayoutVars>
      </dgm:prSet>
      <dgm:spPr/>
    </dgm:pt>
    <dgm:pt modelId="{4330571F-298C-4576-873A-1935425CE2CC}" type="pres">
      <dgm:prSet presAssocID="{861D9791-6F5E-4CBA-A398-D0F1D6266A82}" presName="sibTrans" presStyleCnt="0"/>
      <dgm:spPr/>
    </dgm:pt>
    <dgm:pt modelId="{F5EA05FF-D18C-428E-9D36-DD8AA0ACF838}" type="pres">
      <dgm:prSet presAssocID="{B6E49069-55E7-492F-BFF1-9AEA633CC83D}" presName="compNode" presStyleCnt="0"/>
      <dgm:spPr/>
    </dgm:pt>
    <dgm:pt modelId="{6713DFF3-E8CA-48FD-ACD1-013DD69E1B1B}" type="pres">
      <dgm:prSet presAssocID="{B6E49069-55E7-492F-BFF1-9AEA633CC8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9575DC7B-5E66-4167-9192-D6856926A903}" type="pres">
      <dgm:prSet presAssocID="{B6E49069-55E7-492F-BFF1-9AEA633CC83D}" presName="spaceRect" presStyleCnt="0"/>
      <dgm:spPr/>
    </dgm:pt>
    <dgm:pt modelId="{549AE9AD-2350-400C-A019-9D4FE8BEA16E}" type="pres">
      <dgm:prSet presAssocID="{B6E49069-55E7-492F-BFF1-9AEA633CC83D}" presName="textRect" presStyleLbl="revTx" presStyleIdx="1" presStyleCnt="3" custScaleX="147436">
        <dgm:presLayoutVars>
          <dgm:chMax val="1"/>
          <dgm:chPref val="1"/>
        </dgm:presLayoutVars>
      </dgm:prSet>
      <dgm:spPr/>
    </dgm:pt>
    <dgm:pt modelId="{BA3738C8-3198-4C84-B599-C3BF2404D34C}" type="pres">
      <dgm:prSet presAssocID="{6C404B6D-6A73-4A92-A425-8CCDAB642892}" presName="sibTrans" presStyleCnt="0"/>
      <dgm:spPr/>
    </dgm:pt>
    <dgm:pt modelId="{3111A324-C1BF-43BC-901F-29A8880477F6}" type="pres">
      <dgm:prSet presAssocID="{D3B47E8C-7B35-4299-914C-0A0FF130E9E2}" presName="compNode" presStyleCnt="0"/>
      <dgm:spPr/>
    </dgm:pt>
    <dgm:pt modelId="{122FC03B-FFEC-4285-8D4F-1EC5ED3D245B}" type="pres">
      <dgm:prSet presAssocID="{D3B47E8C-7B35-4299-914C-0A0FF130E9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rritante"/>
        </a:ext>
      </dgm:extLst>
    </dgm:pt>
    <dgm:pt modelId="{4757F054-F8DB-40A4-8AA8-3DC474E73A6D}" type="pres">
      <dgm:prSet presAssocID="{D3B47E8C-7B35-4299-914C-0A0FF130E9E2}" presName="spaceRect" presStyleCnt="0"/>
      <dgm:spPr/>
    </dgm:pt>
    <dgm:pt modelId="{B170CDFF-5221-4192-B674-7897B7D98596}" type="pres">
      <dgm:prSet presAssocID="{D3B47E8C-7B35-4299-914C-0A0FF130E9E2}" presName="textRect" presStyleLbl="revTx" presStyleIdx="2" presStyleCnt="3" custScaleX="175533">
        <dgm:presLayoutVars>
          <dgm:chMax val="1"/>
          <dgm:chPref val="1"/>
        </dgm:presLayoutVars>
      </dgm:prSet>
      <dgm:spPr/>
    </dgm:pt>
  </dgm:ptLst>
  <dgm:cxnLst>
    <dgm:cxn modelId="{7F3A9407-75DC-44D6-BD44-7787E6B03CFE}" srcId="{8F3C183B-3A04-459F-8B96-69900616DB23}" destId="{95C99DAB-1967-4559-8613-87E35C843327}" srcOrd="0" destOrd="0" parTransId="{9EAAE633-1691-469E-849F-4EB90DDCB03B}" sibTransId="{861D9791-6F5E-4CBA-A398-D0F1D6266A82}"/>
    <dgm:cxn modelId="{358E9C20-8F94-4502-B069-9F944ABB0037}" type="presOf" srcId="{95C99DAB-1967-4559-8613-87E35C843327}" destId="{282B67FC-72A5-4122-AC99-CFD91A85E06E}" srcOrd="0" destOrd="0" presId="urn:microsoft.com/office/officeart/2018/2/layout/IconLabelList"/>
    <dgm:cxn modelId="{6E62FF2E-E3F9-49E7-87B4-A1C19BA8139C}" srcId="{8F3C183B-3A04-459F-8B96-69900616DB23}" destId="{D3B47E8C-7B35-4299-914C-0A0FF130E9E2}" srcOrd="2" destOrd="0" parTransId="{13DCB7DC-0A58-40D0-A825-F94CEB103D3A}" sibTransId="{99EAA1FA-A22D-4556-9286-29DB41743C44}"/>
    <dgm:cxn modelId="{A0B3D96F-0C23-428B-A405-C048CEC59365}" srcId="{8F3C183B-3A04-459F-8B96-69900616DB23}" destId="{B6E49069-55E7-492F-BFF1-9AEA633CC83D}" srcOrd="1" destOrd="0" parTransId="{F6C93FAD-D159-4C78-8ACE-333EA25418AC}" sibTransId="{6C404B6D-6A73-4A92-A425-8CCDAB642892}"/>
    <dgm:cxn modelId="{583887BB-0F96-4EE4-9982-8BC135DB0FA2}" type="presOf" srcId="{8F3C183B-3A04-459F-8B96-69900616DB23}" destId="{DDA9DE31-9C46-4692-8E94-3210FD3CB895}" srcOrd="0" destOrd="0" presId="urn:microsoft.com/office/officeart/2018/2/layout/IconLabelList"/>
    <dgm:cxn modelId="{4B39CAC0-A607-46A8-9FDF-FC3AD476CC49}" type="presOf" srcId="{D3B47E8C-7B35-4299-914C-0A0FF130E9E2}" destId="{B170CDFF-5221-4192-B674-7897B7D98596}" srcOrd="0" destOrd="0" presId="urn:microsoft.com/office/officeart/2018/2/layout/IconLabelList"/>
    <dgm:cxn modelId="{DBA8A3CB-01A9-48EE-A3B8-41DE16D2A276}" type="presOf" srcId="{B6E49069-55E7-492F-BFF1-9AEA633CC83D}" destId="{549AE9AD-2350-400C-A019-9D4FE8BEA16E}" srcOrd="0" destOrd="0" presId="urn:microsoft.com/office/officeart/2018/2/layout/IconLabelList"/>
    <dgm:cxn modelId="{F09D214C-4B7A-44C1-942C-1CB23611B65C}" type="presParOf" srcId="{DDA9DE31-9C46-4692-8E94-3210FD3CB895}" destId="{A0DC6D68-1044-4B0D-81D4-6EE7CEC66264}" srcOrd="0" destOrd="0" presId="urn:microsoft.com/office/officeart/2018/2/layout/IconLabelList"/>
    <dgm:cxn modelId="{8D5DF7EE-A0A9-4436-9812-AB278D285C4F}" type="presParOf" srcId="{A0DC6D68-1044-4B0D-81D4-6EE7CEC66264}" destId="{5B29910F-2C68-45A1-A1EA-09AE3D3A2C1D}" srcOrd="0" destOrd="0" presId="urn:microsoft.com/office/officeart/2018/2/layout/IconLabelList"/>
    <dgm:cxn modelId="{B087DC28-8C77-4A79-BED6-22FE784CACF8}" type="presParOf" srcId="{A0DC6D68-1044-4B0D-81D4-6EE7CEC66264}" destId="{5B85ACFE-83FC-455D-9C1F-50D7973BB48E}" srcOrd="1" destOrd="0" presId="urn:microsoft.com/office/officeart/2018/2/layout/IconLabelList"/>
    <dgm:cxn modelId="{25AEF01F-CF7D-49DB-816E-C8DB1F5186E8}" type="presParOf" srcId="{A0DC6D68-1044-4B0D-81D4-6EE7CEC66264}" destId="{282B67FC-72A5-4122-AC99-CFD91A85E06E}" srcOrd="2" destOrd="0" presId="urn:microsoft.com/office/officeart/2018/2/layout/IconLabelList"/>
    <dgm:cxn modelId="{1FAD3A65-3D32-4820-ABC4-4E1996149CCE}" type="presParOf" srcId="{DDA9DE31-9C46-4692-8E94-3210FD3CB895}" destId="{4330571F-298C-4576-873A-1935425CE2CC}" srcOrd="1" destOrd="0" presId="urn:microsoft.com/office/officeart/2018/2/layout/IconLabelList"/>
    <dgm:cxn modelId="{811E0E68-5611-40DD-AE2A-0976785B6B94}" type="presParOf" srcId="{DDA9DE31-9C46-4692-8E94-3210FD3CB895}" destId="{F5EA05FF-D18C-428E-9D36-DD8AA0ACF838}" srcOrd="2" destOrd="0" presId="urn:microsoft.com/office/officeart/2018/2/layout/IconLabelList"/>
    <dgm:cxn modelId="{752C9DE3-6225-4DC3-B084-FEEFC4D04BAF}" type="presParOf" srcId="{F5EA05FF-D18C-428E-9D36-DD8AA0ACF838}" destId="{6713DFF3-E8CA-48FD-ACD1-013DD69E1B1B}" srcOrd="0" destOrd="0" presId="urn:microsoft.com/office/officeart/2018/2/layout/IconLabelList"/>
    <dgm:cxn modelId="{202F85FC-0793-406D-BF37-73C0DC40DFFA}" type="presParOf" srcId="{F5EA05FF-D18C-428E-9D36-DD8AA0ACF838}" destId="{9575DC7B-5E66-4167-9192-D6856926A903}" srcOrd="1" destOrd="0" presId="urn:microsoft.com/office/officeart/2018/2/layout/IconLabelList"/>
    <dgm:cxn modelId="{DB8D4335-A566-418E-BCFB-DD13AD2A3978}" type="presParOf" srcId="{F5EA05FF-D18C-428E-9D36-DD8AA0ACF838}" destId="{549AE9AD-2350-400C-A019-9D4FE8BEA16E}" srcOrd="2" destOrd="0" presId="urn:microsoft.com/office/officeart/2018/2/layout/IconLabelList"/>
    <dgm:cxn modelId="{C2361843-F8BC-44A7-81E9-C263AC8D08F3}" type="presParOf" srcId="{DDA9DE31-9C46-4692-8E94-3210FD3CB895}" destId="{BA3738C8-3198-4C84-B599-C3BF2404D34C}" srcOrd="3" destOrd="0" presId="urn:microsoft.com/office/officeart/2018/2/layout/IconLabelList"/>
    <dgm:cxn modelId="{C37D953D-3CD2-46C6-8E08-AD964FAD594C}" type="presParOf" srcId="{DDA9DE31-9C46-4692-8E94-3210FD3CB895}" destId="{3111A324-C1BF-43BC-901F-29A8880477F6}" srcOrd="4" destOrd="0" presId="urn:microsoft.com/office/officeart/2018/2/layout/IconLabelList"/>
    <dgm:cxn modelId="{9EB49C36-597E-497F-B697-2948006A6916}" type="presParOf" srcId="{3111A324-C1BF-43BC-901F-29A8880477F6}" destId="{122FC03B-FFEC-4285-8D4F-1EC5ED3D245B}" srcOrd="0" destOrd="0" presId="urn:microsoft.com/office/officeart/2018/2/layout/IconLabelList"/>
    <dgm:cxn modelId="{863DE875-D42A-452D-9BFF-2BA23EDF87A3}" type="presParOf" srcId="{3111A324-C1BF-43BC-901F-29A8880477F6}" destId="{4757F054-F8DB-40A4-8AA8-3DC474E73A6D}" srcOrd="1" destOrd="0" presId="urn:microsoft.com/office/officeart/2018/2/layout/IconLabelList"/>
    <dgm:cxn modelId="{D53F46BE-8D9F-414E-A90B-FA14354F8FE2}" type="presParOf" srcId="{3111A324-C1BF-43BC-901F-29A8880477F6}" destId="{B170CDFF-5221-4192-B674-7897B7D9859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01CBC7-2005-4D1A-AF91-79252F1DEAA0}"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8B3FCCFE-DAD6-464D-B03E-23D81DBF7CD6}">
      <dgm:prSet custT="1"/>
      <dgm:spPr/>
      <dgm:t>
        <a:bodyPr/>
        <a:lstStyle/>
        <a:p>
          <a:pPr>
            <a:lnSpc>
              <a:spcPct val="100000"/>
            </a:lnSpc>
          </a:pPr>
          <a:r>
            <a:rPr lang="es-ES" sz="1800"/>
            <a:t>Un modelo estocástico escribe matemáticamente la evolución de un sistema a lo largo del tiempo, la cual está sujeta a la influencia de variables aleatorias. </a:t>
          </a:r>
          <a:endParaRPr lang="en-US" sz="1800"/>
        </a:p>
      </dgm:t>
    </dgm:pt>
    <dgm:pt modelId="{8D3D0C17-D03C-4BB0-B908-46C3E8A69D4E}" type="parTrans" cxnId="{912DA562-EF61-4304-AA01-BAE6D8C87888}">
      <dgm:prSet/>
      <dgm:spPr/>
      <dgm:t>
        <a:bodyPr/>
        <a:lstStyle/>
        <a:p>
          <a:endParaRPr lang="en-US" sz="2000"/>
        </a:p>
      </dgm:t>
    </dgm:pt>
    <dgm:pt modelId="{3103D480-F530-4D22-904C-BDD5E3DCDB94}" type="sibTrans" cxnId="{912DA562-EF61-4304-AA01-BAE6D8C87888}">
      <dgm:prSet/>
      <dgm:spPr/>
      <dgm:t>
        <a:bodyPr/>
        <a:lstStyle/>
        <a:p>
          <a:endParaRPr lang="en-US" sz="2000"/>
        </a:p>
      </dgm:t>
    </dgm:pt>
    <dgm:pt modelId="{81E2CD19-EFB8-4801-A04E-C45AEB79476C}">
      <dgm:prSet custT="1"/>
      <dgm:spPr/>
      <dgm:t>
        <a:bodyPr/>
        <a:lstStyle/>
        <a:p>
          <a:pPr>
            <a:lnSpc>
              <a:spcPct val="100000"/>
            </a:lnSpc>
          </a:pPr>
          <a:r>
            <a:rPr lang="es-ES" sz="1800"/>
            <a:t>Un modelo estocástico es captura la aleatoriedad o la variabilidad (incertidumbre) inherente en los datos que está tratando de describir o predecir. </a:t>
          </a:r>
          <a:endParaRPr lang="en-US" sz="1800"/>
        </a:p>
      </dgm:t>
    </dgm:pt>
    <dgm:pt modelId="{08117298-743B-4C28-938A-CB1ADAA157CC}" type="parTrans" cxnId="{94D9ABEF-3DF1-4C86-8586-0145F120B051}">
      <dgm:prSet/>
      <dgm:spPr/>
      <dgm:t>
        <a:bodyPr/>
        <a:lstStyle/>
        <a:p>
          <a:endParaRPr lang="en-US" sz="2000"/>
        </a:p>
      </dgm:t>
    </dgm:pt>
    <dgm:pt modelId="{08B6F714-DA36-4F49-82C5-EC26A7D81663}" type="sibTrans" cxnId="{94D9ABEF-3DF1-4C86-8586-0145F120B051}">
      <dgm:prSet/>
      <dgm:spPr/>
      <dgm:t>
        <a:bodyPr/>
        <a:lstStyle/>
        <a:p>
          <a:endParaRPr lang="en-US" sz="2000"/>
        </a:p>
      </dgm:t>
    </dgm:pt>
    <dgm:pt modelId="{C0987B0B-B20B-40A9-BF00-724CEA63ABF8}">
      <dgm:prSet custT="1"/>
      <dgm:spPr/>
      <dgm:t>
        <a:bodyPr/>
        <a:lstStyle/>
        <a:p>
          <a:pPr>
            <a:lnSpc>
              <a:spcPct val="100000"/>
            </a:lnSpc>
          </a:pPr>
          <a:r>
            <a:rPr lang="es-ES" sz="1800"/>
            <a:t>En contraste con los modelos determinísticos, que predicen resultados exactos basados en condiciones iniciales específicas, los modelos estocásticos proporcionan resultados probables o distribuciones de probabilidades de posibles resultados.</a:t>
          </a:r>
          <a:endParaRPr lang="en-US" sz="1800"/>
        </a:p>
      </dgm:t>
    </dgm:pt>
    <dgm:pt modelId="{BEBAF131-D4F8-4565-8108-C6DE165AD461}" type="parTrans" cxnId="{9381C805-DD0C-41D7-BA55-8654BF7658A0}">
      <dgm:prSet/>
      <dgm:spPr/>
      <dgm:t>
        <a:bodyPr/>
        <a:lstStyle/>
        <a:p>
          <a:endParaRPr lang="en-US" sz="2000"/>
        </a:p>
      </dgm:t>
    </dgm:pt>
    <dgm:pt modelId="{260FAB9E-D327-4EF5-A343-E5C59C7996A8}" type="sibTrans" cxnId="{9381C805-DD0C-41D7-BA55-8654BF7658A0}">
      <dgm:prSet/>
      <dgm:spPr/>
      <dgm:t>
        <a:bodyPr/>
        <a:lstStyle/>
        <a:p>
          <a:endParaRPr lang="en-US" sz="2000"/>
        </a:p>
      </dgm:t>
    </dgm:pt>
    <dgm:pt modelId="{8EDCB4D7-10CA-4A41-B2FB-1B09D223D342}">
      <dgm:prSet custT="1"/>
      <dgm:spPr/>
      <dgm:t>
        <a:bodyPr/>
        <a:lstStyle/>
        <a:p>
          <a:pPr>
            <a:lnSpc>
              <a:spcPct val="100000"/>
            </a:lnSpc>
          </a:pPr>
          <a:r>
            <a:rPr lang="es-ES" sz="1800"/>
            <a:t>Los modelos estocásticos son ampliamente utilizados en diversas disciplinas, como la estadística, la economía, la ingeniería, las finanzas y la física, entre otras, para modelar y comprender fenómenos que están sujetos a la incertidumbre y la variabilidad inherente.</a:t>
          </a:r>
          <a:endParaRPr lang="en-US" sz="1800"/>
        </a:p>
      </dgm:t>
    </dgm:pt>
    <dgm:pt modelId="{E151FA60-D17F-444D-AADC-E4945F9DFA4D}" type="parTrans" cxnId="{0BB3F709-3056-4E19-A967-AFC976396A99}">
      <dgm:prSet/>
      <dgm:spPr/>
      <dgm:t>
        <a:bodyPr/>
        <a:lstStyle/>
        <a:p>
          <a:endParaRPr lang="en-US" sz="2000"/>
        </a:p>
      </dgm:t>
    </dgm:pt>
    <dgm:pt modelId="{CA9F4833-6AF6-415B-9825-8524A94154B5}" type="sibTrans" cxnId="{0BB3F709-3056-4E19-A967-AFC976396A99}">
      <dgm:prSet/>
      <dgm:spPr/>
      <dgm:t>
        <a:bodyPr/>
        <a:lstStyle/>
        <a:p>
          <a:endParaRPr lang="en-US" sz="2000"/>
        </a:p>
      </dgm:t>
    </dgm:pt>
    <dgm:pt modelId="{5CC28514-3473-4C77-837A-1375BF388F5A}" type="pres">
      <dgm:prSet presAssocID="{D201CBC7-2005-4D1A-AF91-79252F1DEAA0}" presName="root" presStyleCnt="0">
        <dgm:presLayoutVars>
          <dgm:dir/>
          <dgm:resizeHandles val="exact"/>
        </dgm:presLayoutVars>
      </dgm:prSet>
      <dgm:spPr/>
    </dgm:pt>
    <dgm:pt modelId="{537A6CB3-E5B3-4417-9A40-0D1E0564021F}" type="pres">
      <dgm:prSet presAssocID="{8B3FCCFE-DAD6-464D-B03E-23D81DBF7CD6}" presName="compNode" presStyleCnt="0"/>
      <dgm:spPr/>
    </dgm:pt>
    <dgm:pt modelId="{C5A7833B-8129-4929-AF68-4AE4B4F1B0E1}" type="pres">
      <dgm:prSet presAssocID="{8B3FCCFE-DAD6-464D-B03E-23D81DBF7CD6}" presName="bgRect" presStyleLbl="bgShp" presStyleIdx="0" presStyleCnt="4"/>
      <dgm:spPr/>
    </dgm:pt>
    <dgm:pt modelId="{6D8ABF70-D30B-4461-A1A1-4EEE4145C932}" type="pres">
      <dgm:prSet presAssocID="{8B3FCCFE-DAD6-464D-B03E-23D81DBF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F5709137-5A4F-489A-B809-5291E62A9A56}" type="pres">
      <dgm:prSet presAssocID="{8B3FCCFE-DAD6-464D-B03E-23D81DBF7CD6}" presName="spaceRect" presStyleCnt="0"/>
      <dgm:spPr/>
    </dgm:pt>
    <dgm:pt modelId="{F55E8C4F-FB1A-4508-97D1-458697425F8C}" type="pres">
      <dgm:prSet presAssocID="{8B3FCCFE-DAD6-464D-B03E-23D81DBF7CD6}" presName="parTx" presStyleLbl="revTx" presStyleIdx="0" presStyleCnt="4">
        <dgm:presLayoutVars>
          <dgm:chMax val="0"/>
          <dgm:chPref val="0"/>
        </dgm:presLayoutVars>
      </dgm:prSet>
      <dgm:spPr/>
    </dgm:pt>
    <dgm:pt modelId="{732A2908-6E8F-48F8-9A98-7CA012E92532}" type="pres">
      <dgm:prSet presAssocID="{3103D480-F530-4D22-904C-BDD5E3DCDB94}" presName="sibTrans" presStyleCnt="0"/>
      <dgm:spPr/>
    </dgm:pt>
    <dgm:pt modelId="{CBFEBB96-79A1-42FE-9BCA-2DEA8AE32FF1}" type="pres">
      <dgm:prSet presAssocID="{81E2CD19-EFB8-4801-A04E-C45AEB79476C}" presName="compNode" presStyleCnt="0"/>
      <dgm:spPr/>
    </dgm:pt>
    <dgm:pt modelId="{99295DDD-0094-4B10-B69E-5F6CFD6C8C6E}" type="pres">
      <dgm:prSet presAssocID="{81E2CD19-EFB8-4801-A04E-C45AEB79476C}" presName="bgRect" presStyleLbl="bgShp" presStyleIdx="1" presStyleCnt="4"/>
      <dgm:spPr/>
    </dgm:pt>
    <dgm:pt modelId="{D67E80B6-4A76-468B-8127-5C4D5441BFE8}" type="pres">
      <dgm:prSet presAssocID="{81E2CD19-EFB8-4801-A04E-C45AEB7947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144EFD9B-D2B2-452C-B756-90443D49DF9F}" type="pres">
      <dgm:prSet presAssocID="{81E2CD19-EFB8-4801-A04E-C45AEB79476C}" presName="spaceRect" presStyleCnt="0"/>
      <dgm:spPr/>
    </dgm:pt>
    <dgm:pt modelId="{4F135A79-E7D9-4DF3-AA5B-9B9C5F78BE9A}" type="pres">
      <dgm:prSet presAssocID="{81E2CD19-EFB8-4801-A04E-C45AEB79476C}" presName="parTx" presStyleLbl="revTx" presStyleIdx="1" presStyleCnt="4">
        <dgm:presLayoutVars>
          <dgm:chMax val="0"/>
          <dgm:chPref val="0"/>
        </dgm:presLayoutVars>
      </dgm:prSet>
      <dgm:spPr/>
    </dgm:pt>
    <dgm:pt modelId="{740D0D38-CCA7-4F93-9221-E46A90C47645}" type="pres">
      <dgm:prSet presAssocID="{08B6F714-DA36-4F49-82C5-EC26A7D81663}" presName="sibTrans" presStyleCnt="0"/>
      <dgm:spPr/>
    </dgm:pt>
    <dgm:pt modelId="{D6222630-CC8B-4800-9E3F-0F696F972A55}" type="pres">
      <dgm:prSet presAssocID="{C0987B0B-B20B-40A9-BF00-724CEA63ABF8}" presName="compNode" presStyleCnt="0"/>
      <dgm:spPr/>
    </dgm:pt>
    <dgm:pt modelId="{6290A74C-EDB9-48EA-9AAB-7FC9E63CF472}" type="pres">
      <dgm:prSet presAssocID="{C0987B0B-B20B-40A9-BF00-724CEA63ABF8}" presName="bgRect" presStyleLbl="bgShp" presStyleIdx="2" presStyleCnt="4"/>
      <dgm:spPr/>
    </dgm:pt>
    <dgm:pt modelId="{2E21AFA9-9E85-4B78-B17C-21A010E43E50}" type="pres">
      <dgm:prSet presAssocID="{C0987B0B-B20B-40A9-BF00-724CEA63AB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866BC2FF-D6B8-48E0-B59E-5189D55AF9EA}" type="pres">
      <dgm:prSet presAssocID="{C0987B0B-B20B-40A9-BF00-724CEA63ABF8}" presName="spaceRect" presStyleCnt="0"/>
      <dgm:spPr/>
    </dgm:pt>
    <dgm:pt modelId="{7F6C08D4-77CA-442B-812E-CA7CB70691DF}" type="pres">
      <dgm:prSet presAssocID="{C0987B0B-B20B-40A9-BF00-724CEA63ABF8}" presName="parTx" presStyleLbl="revTx" presStyleIdx="2" presStyleCnt="4">
        <dgm:presLayoutVars>
          <dgm:chMax val="0"/>
          <dgm:chPref val="0"/>
        </dgm:presLayoutVars>
      </dgm:prSet>
      <dgm:spPr/>
    </dgm:pt>
    <dgm:pt modelId="{F80D5F3A-0632-4A25-80AA-F7E1B654F8FA}" type="pres">
      <dgm:prSet presAssocID="{260FAB9E-D327-4EF5-A343-E5C59C7996A8}" presName="sibTrans" presStyleCnt="0"/>
      <dgm:spPr/>
    </dgm:pt>
    <dgm:pt modelId="{C98A9A52-16E2-4D44-A0D4-414375564420}" type="pres">
      <dgm:prSet presAssocID="{8EDCB4D7-10CA-4A41-B2FB-1B09D223D342}" presName="compNode" presStyleCnt="0"/>
      <dgm:spPr/>
    </dgm:pt>
    <dgm:pt modelId="{BAC7F1C9-1F7E-4C01-B6F9-214242DB299E}" type="pres">
      <dgm:prSet presAssocID="{8EDCB4D7-10CA-4A41-B2FB-1B09D223D342}" presName="bgRect" presStyleLbl="bgShp" presStyleIdx="3" presStyleCnt="4"/>
      <dgm:spPr/>
    </dgm:pt>
    <dgm:pt modelId="{3A1EAACF-89C7-4DCC-8D34-9E69B7A244BE}" type="pres">
      <dgm:prSet presAssocID="{8EDCB4D7-10CA-4A41-B2FB-1B09D223D3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stadísticas"/>
        </a:ext>
      </dgm:extLst>
    </dgm:pt>
    <dgm:pt modelId="{354AD26A-A7E8-4733-AA53-F1CB2BAC0678}" type="pres">
      <dgm:prSet presAssocID="{8EDCB4D7-10CA-4A41-B2FB-1B09D223D342}" presName="spaceRect" presStyleCnt="0"/>
      <dgm:spPr/>
    </dgm:pt>
    <dgm:pt modelId="{A45FD0CB-2A63-4D6F-AD86-F3263A059014}" type="pres">
      <dgm:prSet presAssocID="{8EDCB4D7-10CA-4A41-B2FB-1B09D223D342}" presName="parTx" presStyleLbl="revTx" presStyleIdx="3" presStyleCnt="4">
        <dgm:presLayoutVars>
          <dgm:chMax val="0"/>
          <dgm:chPref val="0"/>
        </dgm:presLayoutVars>
      </dgm:prSet>
      <dgm:spPr/>
    </dgm:pt>
  </dgm:ptLst>
  <dgm:cxnLst>
    <dgm:cxn modelId="{9381C805-DD0C-41D7-BA55-8654BF7658A0}" srcId="{D201CBC7-2005-4D1A-AF91-79252F1DEAA0}" destId="{C0987B0B-B20B-40A9-BF00-724CEA63ABF8}" srcOrd="2" destOrd="0" parTransId="{BEBAF131-D4F8-4565-8108-C6DE165AD461}" sibTransId="{260FAB9E-D327-4EF5-A343-E5C59C7996A8}"/>
    <dgm:cxn modelId="{0BB3F709-3056-4E19-A967-AFC976396A99}" srcId="{D201CBC7-2005-4D1A-AF91-79252F1DEAA0}" destId="{8EDCB4D7-10CA-4A41-B2FB-1B09D223D342}" srcOrd="3" destOrd="0" parTransId="{E151FA60-D17F-444D-AADC-E4945F9DFA4D}" sibTransId="{CA9F4833-6AF6-415B-9825-8524A94154B5}"/>
    <dgm:cxn modelId="{EA283B19-9537-4227-B9CD-8EB5FF50F22A}" type="presOf" srcId="{81E2CD19-EFB8-4801-A04E-C45AEB79476C}" destId="{4F135A79-E7D9-4DF3-AA5B-9B9C5F78BE9A}" srcOrd="0" destOrd="0" presId="urn:microsoft.com/office/officeart/2018/2/layout/IconVerticalSolidList"/>
    <dgm:cxn modelId="{912DA562-EF61-4304-AA01-BAE6D8C87888}" srcId="{D201CBC7-2005-4D1A-AF91-79252F1DEAA0}" destId="{8B3FCCFE-DAD6-464D-B03E-23D81DBF7CD6}" srcOrd="0" destOrd="0" parTransId="{8D3D0C17-D03C-4BB0-B908-46C3E8A69D4E}" sibTransId="{3103D480-F530-4D22-904C-BDD5E3DCDB94}"/>
    <dgm:cxn modelId="{9EA1B24E-BFF8-427A-8257-92C5BAB2EBF2}" type="presOf" srcId="{8EDCB4D7-10CA-4A41-B2FB-1B09D223D342}" destId="{A45FD0CB-2A63-4D6F-AD86-F3263A059014}" srcOrd="0" destOrd="0" presId="urn:microsoft.com/office/officeart/2018/2/layout/IconVerticalSolidList"/>
    <dgm:cxn modelId="{DFA419C9-6E17-4DD0-9162-EAED99366F96}" type="presOf" srcId="{D201CBC7-2005-4D1A-AF91-79252F1DEAA0}" destId="{5CC28514-3473-4C77-837A-1375BF388F5A}" srcOrd="0" destOrd="0" presId="urn:microsoft.com/office/officeart/2018/2/layout/IconVerticalSolidList"/>
    <dgm:cxn modelId="{D97A17D6-3B62-45FF-8242-4607A06106B1}" type="presOf" srcId="{8B3FCCFE-DAD6-464D-B03E-23D81DBF7CD6}" destId="{F55E8C4F-FB1A-4508-97D1-458697425F8C}" srcOrd="0" destOrd="0" presId="urn:microsoft.com/office/officeart/2018/2/layout/IconVerticalSolidList"/>
    <dgm:cxn modelId="{94D9ABEF-3DF1-4C86-8586-0145F120B051}" srcId="{D201CBC7-2005-4D1A-AF91-79252F1DEAA0}" destId="{81E2CD19-EFB8-4801-A04E-C45AEB79476C}" srcOrd="1" destOrd="0" parTransId="{08117298-743B-4C28-938A-CB1ADAA157CC}" sibTransId="{08B6F714-DA36-4F49-82C5-EC26A7D81663}"/>
    <dgm:cxn modelId="{462A5EF0-11D7-4F1B-BF67-FD91989100CC}" type="presOf" srcId="{C0987B0B-B20B-40A9-BF00-724CEA63ABF8}" destId="{7F6C08D4-77CA-442B-812E-CA7CB70691DF}" srcOrd="0" destOrd="0" presId="urn:microsoft.com/office/officeart/2018/2/layout/IconVerticalSolidList"/>
    <dgm:cxn modelId="{7976F698-88AA-47E3-9BD8-AAC03CF62C0F}" type="presParOf" srcId="{5CC28514-3473-4C77-837A-1375BF388F5A}" destId="{537A6CB3-E5B3-4417-9A40-0D1E0564021F}" srcOrd="0" destOrd="0" presId="urn:microsoft.com/office/officeart/2018/2/layout/IconVerticalSolidList"/>
    <dgm:cxn modelId="{FC7FF3F3-4A78-4C43-9220-37DE8D7E8ACC}" type="presParOf" srcId="{537A6CB3-E5B3-4417-9A40-0D1E0564021F}" destId="{C5A7833B-8129-4929-AF68-4AE4B4F1B0E1}" srcOrd="0" destOrd="0" presId="urn:microsoft.com/office/officeart/2018/2/layout/IconVerticalSolidList"/>
    <dgm:cxn modelId="{F33BD656-6DBB-448B-8503-34B91F05BCF7}" type="presParOf" srcId="{537A6CB3-E5B3-4417-9A40-0D1E0564021F}" destId="{6D8ABF70-D30B-4461-A1A1-4EEE4145C932}" srcOrd="1" destOrd="0" presId="urn:microsoft.com/office/officeart/2018/2/layout/IconVerticalSolidList"/>
    <dgm:cxn modelId="{C7F81128-ADCB-4BE8-AF56-27D604580ECF}" type="presParOf" srcId="{537A6CB3-E5B3-4417-9A40-0D1E0564021F}" destId="{F5709137-5A4F-489A-B809-5291E62A9A56}" srcOrd="2" destOrd="0" presId="urn:microsoft.com/office/officeart/2018/2/layout/IconVerticalSolidList"/>
    <dgm:cxn modelId="{3CE6CA7D-40A3-4349-8B3D-D249000007D1}" type="presParOf" srcId="{537A6CB3-E5B3-4417-9A40-0D1E0564021F}" destId="{F55E8C4F-FB1A-4508-97D1-458697425F8C}" srcOrd="3" destOrd="0" presId="urn:microsoft.com/office/officeart/2018/2/layout/IconVerticalSolidList"/>
    <dgm:cxn modelId="{00F2A268-3231-47DA-AC25-3A1A304E0219}" type="presParOf" srcId="{5CC28514-3473-4C77-837A-1375BF388F5A}" destId="{732A2908-6E8F-48F8-9A98-7CA012E92532}" srcOrd="1" destOrd="0" presId="urn:microsoft.com/office/officeart/2018/2/layout/IconVerticalSolidList"/>
    <dgm:cxn modelId="{90BAAD8C-5CDB-4BD2-B676-8916413A4FDD}" type="presParOf" srcId="{5CC28514-3473-4C77-837A-1375BF388F5A}" destId="{CBFEBB96-79A1-42FE-9BCA-2DEA8AE32FF1}" srcOrd="2" destOrd="0" presId="urn:microsoft.com/office/officeart/2018/2/layout/IconVerticalSolidList"/>
    <dgm:cxn modelId="{A2658F22-D03A-4C12-84BD-BB0FBA689F99}" type="presParOf" srcId="{CBFEBB96-79A1-42FE-9BCA-2DEA8AE32FF1}" destId="{99295DDD-0094-4B10-B69E-5F6CFD6C8C6E}" srcOrd="0" destOrd="0" presId="urn:microsoft.com/office/officeart/2018/2/layout/IconVerticalSolidList"/>
    <dgm:cxn modelId="{87B5096C-6828-4795-B03E-D7F475F7058B}" type="presParOf" srcId="{CBFEBB96-79A1-42FE-9BCA-2DEA8AE32FF1}" destId="{D67E80B6-4A76-468B-8127-5C4D5441BFE8}" srcOrd="1" destOrd="0" presId="urn:microsoft.com/office/officeart/2018/2/layout/IconVerticalSolidList"/>
    <dgm:cxn modelId="{A455A0A6-017D-43F2-A194-9F5AE1A1B7F4}" type="presParOf" srcId="{CBFEBB96-79A1-42FE-9BCA-2DEA8AE32FF1}" destId="{144EFD9B-D2B2-452C-B756-90443D49DF9F}" srcOrd="2" destOrd="0" presId="urn:microsoft.com/office/officeart/2018/2/layout/IconVerticalSolidList"/>
    <dgm:cxn modelId="{09BDC78E-BEAA-4D02-B03C-7722ACC59496}" type="presParOf" srcId="{CBFEBB96-79A1-42FE-9BCA-2DEA8AE32FF1}" destId="{4F135A79-E7D9-4DF3-AA5B-9B9C5F78BE9A}" srcOrd="3" destOrd="0" presId="urn:microsoft.com/office/officeart/2018/2/layout/IconVerticalSolidList"/>
    <dgm:cxn modelId="{B6133EF8-9C59-4C2C-A6E2-CEF7E098401E}" type="presParOf" srcId="{5CC28514-3473-4C77-837A-1375BF388F5A}" destId="{740D0D38-CCA7-4F93-9221-E46A90C47645}" srcOrd="3" destOrd="0" presId="urn:microsoft.com/office/officeart/2018/2/layout/IconVerticalSolidList"/>
    <dgm:cxn modelId="{285AD769-5B69-4917-A2BF-2A4746547E5E}" type="presParOf" srcId="{5CC28514-3473-4C77-837A-1375BF388F5A}" destId="{D6222630-CC8B-4800-9E3F-0F696F972A55}" srcOrd="4" destOrd="0" presId="urn:microsoft.com/office/officeart/2018/2/layout/IconVerticalSolidList"/>
    <dgm:cxn modelId="{72BFE0D9-C451-44BA-82A8-BF1E0990E32D}" type="presParOf" srcId="{D6222630-CC8B-4800-9E3F-0F696F972A55}" destId="{6290A74C-EDB9-48EA-9AAB-7FC9E63CF472}" srcOrd="0" destOrd="0" presId="urn:microsoft.com/office/officeart/2018/2/layout/IconVerticalSolidList"/>
    <dgm:cxn modelId="{34BA128C-9301-422A-90EE-17BAFF8D9056}" type="presParOf" srcId="{D6222630-CC8B-4800-9E3F-0F696F972A55}" destId="{2E21AFA9-9E85-4B78-B17C-21A010E43E50}" srcOrd="1" destOrd="0" presId="urn:microsoft.com/office/officeart/2018/2/layout/IconVerticalSolidList"/>
    <dgm:cxn modelId="{4D5C74D5-4ADC-43BE-B550-BDECE196D6DA}" type="presParOf" srcId="{D6222630-CC8B-4800-9E3F-0F696F972A55}" destId="{866BC2FF-D6B8-48E0-B59E-5189D55AF9EA}" srcOrd="2" destOrd="0" presId="urn:microsoft.com/office/officeart/2018/2/layout/IconVerticalSolidList"/>
    <dgm:cxn modelId="{A9477CB2-8ED1-4440-8E57-4F38AFA3A39C}" type="presParOf" srcId="{D6222630-CC8B-4800-9E3F-0F696F972A55}" destId="{7F6C08D4-77CA-442B-812E-CA7CB70691DF}" srcOrd="3" destOrd="0" presId="urn:microsoft.com/office/officeart/2018/2/layout/IconVerticalSolidList"/>
    <dgm:cxn modelId="{55245975-8CC6-4F03-ACE0-D3D0DE49C4EC}" type="presParOf" srcId="{5CC28514-3473-4C77-837A-1375BF388F5A}" destId="{F80D5F3A-0632-4A25-80AA-F7E1B654F8FA}" srcOrd="5" destOrd="0" presId="urn:microsoft.com/office/officeart/2018/2/layout/IconVerticalSolidList"/>
    <dgm:cxn modelId="{6CA3A28F-CA02-4406-9315-AC42C57948C4}" type="presParOf" srcId="{5CC28514-3473-4C77-837A-1375BF388F5A}" destId="{C98A9A52-16E2-4D44-A0D4-414375564420}" srcOrd="6" destOrd="0" presId="urn:microsoft.com/office/officeart/2018/2/layout/IconVerticalSolidList"/>
    <dgm:cxn modelId="{3AC6609D-0727-4BEF-A8D0-AC827E3F55E7}" type="presParOf" srcId="{C98A9A52-16E2-4D44-A0D4-414375564420}" destId="{BAC7F1C9-1F7E-4C01-B6F9-214242DB299E}" srcOrd="0" destOrd="0" presId="urn:microsoft.com/office/officeart/2018/2/layout/IconVerticalSolidList"/>
    <dgm:cxn modelId="{90FD8070-0D23-4EE6-9C41-CD573343581B}" type="presParOf" srcId="{C98A9A52-16E2-4D44-A0D4-414375564420}" destId="{3A1EAACF-89C7-4DCC-8D34-9E69B7A244BE}" srcOrd="1" destOrd="0" presId="urn:microsoft.com/office/officeart/2018/2/layout/IconVerticalSolidList"/>
    <dgm:cxn modelId="{E8C963E8-56D8-4CAD-B2D1-BFC13AFE0965}" type="presParOf" srcId="{C98A9A52-16E2-4D44-A0D4-414375564420}" destId="{354AD26A-A7E8-4733-AA53-F1CB2BAC0678}" srcOrd="2" destOrd="0" presId="urn:microsoft.com/office/officeart/2018/2/layout/IconVerticalSolidList"/>
    <dgm:cxn modelId="{2F1471CF-3466-47CA-AF97-F0C7D807106B}" type="presParOf" srcId="{C98A9A52-16E2-4D44-A0D4-414375564420}" destId="{A45FD0CB-2A63-4D6F-AD86-F3263A0590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17A98A-0453-44C9-8A42-848E8261B75D}"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918CDAA8-3CA0-4EAF-9E8D-E24DDB73199E}">
      <dgm:prSet custT="1"/>
      <dgm:spPr/>
      <dgm:t>
        <a:bodyPr/>
        <a:lstStyle/>
        <a:p>
          <a:r>
            <a:rPr lang="es-ES" sz="2400" dirty="0"/>
            <a:t>1. AR</a:t>
          </a:r>
          <a:endParaRPr lang="en-US" sz="2400" dirty="0"/>
        </a:p>
      </dgm:t>
    </dgm:pt>
    <dgm:pt modelId="{91CA5F76-7925-4AA0-988E-128E9A506A35}" type="parTrans" cxnId="{8E20BD9C-7FA5-461A-B6B8-EEFCBF2188BD}">
      <dgm:prSet/>
      <dgm:spPr/>
      <dgm:t>
        <a:bodyPr/>
        <a:lstStyle/>
        <a:p>
          <a:endParaRPr lang="en-US" sz="1400"/>
        </a:p>
      </dgm:t>
    </dgm:pt>
    <dgm:pt modelId="{B63192DD-BFDB-4BEC-9C69-168CAA55D2B9}" type="sibTrans" cxnId="{8E20BD9C-7FA5-461A-B6B8-EEFCBF2188BD}">
      <dgm:prSet/>
      <dgm:spPr/>
      <dgm:t>
        <a:bodyPr/>
        <a:lstStyle/>
        <a:p>
          <a:endParaRPr lang="en-US" sz="1400"/>
        </a:p>
      </dgm:t>
    </dgm:pt>
    <dgm:pt modelId="{4C6E927C-EEAC-4505-8569-916862694502}">
      <dgm:prSet custT="1"/>
      <dgm:spPr/>
      <dgm:t>
        <a:bodyPr/>
        <a:lstStyle/>
        <a:p>
          <a:r>
            <a:rPr lang="es-ES" sz="2400" dirty="0"/>
            <a:t>2. MA</a:t>
          </a:r>
          <a:endParaRPr lang="en-US" sz="2400" dirty="0"/>
        </a:p>
      </dgm:t>
    </dgm:pt>
    <dgm:pt modelId="{6D0ED923-138D-48D2-8136-77220C144366}" type="parTrans" cxnId="{0912094D-135C-4F67-8C07-DFBA48A54D36}">
      <dgm:prSet/>
      <dgm:spPr/>
      <dgm:t>
        <a:bodyPr/>
        <a:lstStyle/>
        <a:p>
          <a:endParaRPr lang="en-US" sz="1400"/>
        </a:p>
      </dgm:t>
    </dgm:pt>
    <dgm:pt modelId="{0D07C927-944F-403F-9F17-AC7D70A684A8}" type="sibTrans" cxnId="{0912094D-135C-4F67-8C07-DFBA48A54D36}">
      <dgm:prSet/>
      <dgm:spPr/>
      <dgm:t>
        <a:bodyPr/>
        <a:lstStyle/>
        <a:p>
          <a:endParaRPr lang="en-US" sz="1400"/>
        </a:p>
      </dgm:t>
    </dgm:pt>
    <dgm:pt modelId="{D8F55507-2320-4544-A6C2-BDEDAAB04A2C}">
      <dgm:prSet custT="1"/>
      <dgm:spPr/>
      <dgm:t>
        <a:bodyPr/>
        <a:lstStyle/>
        <a:p>
          <a:r>
            <a:rPr lang="es-ES" sz="2400" dirty="0"/>
            <a:t>3. ARMA</a:t>
          </a:r>
          <a:endParaRPr lang="en-US" sz="2400" dirty="0"/>
        </a:p>
      </dgm:t>
    </dgm:pt>
    <dgm:pt modelId="{35C84D54-D964-4501-B77A-915932F24565}" type="parTrans" cxnId="{CBBF619C-6BB0-49AA-AFBE-D177344A0633}">
      <dgm:prSet/>
      <dgm:spPr/>
      <dgm:t>
        <a:bodyPr/>
        <a:lstStyle/>
        <a:p>
          <a:endParaRPr lang="en-US" sz="1400"/>
        </a:p>
      </dgm:t>
    </dgm:pt>
    <dgm:pt modelId="{4F049872-35F5-4704-B39F-D6F65540C839}" type="sibTrans" cxnId="{CBBF619C-6BB0-49AA-AFBE-D177344A0633}">
      <dgm:prSet/>
      <dgm:spPr/>
      <dgm:t>
        <a:bodyPr/>
        <a:lstStyle/>
        <a:p>
          <a:endParaRPr lang="en-US" sz="1400"/>
        </a:p>
      </dgm:t>
    </dgm:pt>
    <dgm:pt modelId="{B9058B0C-F571-4AB3-9BBB-E44BEE208432}">
      <dgm:prSet custT="1"/>
      <dgm:spPr/>
      <dgm:t>
        <a:bodyPr/>
        <a:lstStyle/>
        <a:p>
          <a:r>
            <a:rPr lang="es-ES" sz="2400" dirty="0"/>
            <a:t>4. ARIMA</a:t>
          </a:r>
          <a:endParaRPr lang="en-US" sz="2400" dirty="0"/>
        </a:p>
      </dgm:t>
    </dgm:pt>
    <dgm:pt modelId="{35519C4E-B48D-41DF-97AE-DF87B49E977D}" type="parTrans" cxnId="{CD0B5F5C-83AB-4147-8D74-FEEA067B16EA}">
      <dgm:prSet/>
      <dgm:spPr/>
      <dgm:t>
        <a:bodyPr/>
        <a:lstStyle/>
        <a:p>
          <a:endParaRPr lang="en-US" sz="1400"/>
        </a:p>
      </dgm:t>
    </dgm:pt>
    <dgm:pt modelId="{8FD4BF0A-13AF-4F4F-8655-B281E51AEB48}" type="sibTrans" cxnId="{CD0B5F5C-83AB-4147-8D74-FEEA067B16EA}">
      <dgm:prSet/>
      <dgm:spPr/>
      <dgm:t>
        <a:bodyPr/>
        <a:lstStyle/>
        <a:p>
          <a:endParaRPr lang="en-US" sz="1400"/>
        </a:p>
      </dgm:t>
    </dgm:pt>
    <dgm:pt modelId="{86966612-491D-467F-9667-FC244DCFAB29}">
      <dgm:prSet custT="1"/>
      <dgm:spPr/>
      <dgm:t>
        <a:bodyPr/>
        <a:lstStyle/>
        <a:p>
          <a:r>
            <a:rPr lang="es-ES" sz="2400" dirty="0"/>
            <a:t>5. SARIMA</a:t>
          </a:r>
          <a:endParaRPr lang="en-US" sz="2400" dirty="0"/>
        </a:p>
      </dgm:t>
    </dgm:pt>
    <dgm:pt modelId="{07AF7E4E-EDBA-4E24-967B-87F69E3ED3EA}" type="parTrans" cxnId="{4A76620C-9166-47EB-8947-4732CB1E27AC}">
      <dgm:prSet/>
      <dgm:spPr/>
      <dgm:t>
        <a:bodyPr/>
        <a:lstStyle/>
        <a:p>
          <a:endParaRPr lang="en-US" sz="1400"/>
        </a:p>
      </dgm:t>
    </dgm:pt>
    <dgm:pt modelId="{84BCD72D-89B5-4A1F-9FA7-22F2FB74CB3C}" type="sibTrans" cxnId="{4A76620C-9166-47EB-8947-4732CB1E27AC}">
      <dgm:prSet/>
      <dgm:spPr/>
      <dgm:t>
        <a:bodyPr/>
        <a:lstStyle/>
        <a:p>
          <a:endParaRPr lang="en-US" sz="1400"/>
        </a:p>
      </dgm:t>
    </dgm:pt>
    <dgm:pt modelId="{CCDAD356-5893-4232-A9F5-77CE68B83F03}">
      <dgm:prSet custT="1"/>
      <dgm:spPr/>
      <dgm:t>
        <a:bodyPr/>
        <a:lstStyle/>
        <a:p>
          <a:r>
            <a:rPr lang="es-ES" sz="2400" dirty="0"/>
            <a:t>6. ARIMAX</a:t>
          </a:r>
          <a:endParaRPr lang="en-US" sz="2400" dirty="0"/>
        </a:p>
      </dgm:t>
    </dgm:pt>
    <dgm:pt modelId="{33708F1D-2974-4E99-B5A7-1379D3B09B28}" type="parTrans" cxnId="{D3035426-7C7F-4EC7-A7B4-1A88DDD5DAB6}">
      <dgm:prSet/>
      <dgm:spPr/>
      <dgm:t>
        <a:bodyPr/>
        <a:lstStyle/>
        <a:p>
          <a:endParaRPr lang="en-US" sz="1400"/>
        </a:p>
      </dgm:t>
    </dgm:pt>
    <dgm:pt modelId="{D54A4B53-ADA0-44B1-9AC1-797868C8C57F}" type="sibTrans" cxnId="{D3035426-7C7F-4EC7-A7B4-1A88DDD5DAB6}">
      <dgm:prSet/>
      <dgm:spPr/>
      <dgm:t>
        <a:bodyPr/>
        <a:lstStyle/>
        <a:p>
          <a:endParaRPr lang="en-US" sz="1400"/>
        </a:p>
      </dgm:t>
    </dgm:pt>
    <dgm:pt modelId="{2D0CB984-D820-4634-B674-02DB5361BA0D}">
      <dgm:prSet custT="1"/>
      <dgm:spPr>
        <a:solidFill>
          <a:schemeClr val="accent4"/>
        </a:solidFill>
      </dgm:spPr>
      <dgm:t>
        <a:bodyPr/>
        <a:lstStyle/>
        <a:p>
          <a:r>
            <a:rPr lang="es-ES" sz="2400" dirty="0"/>
            <a:t>7. SARIMAX</a:t>
          </a:r>
          <a:endParaRPr lang="en-US" sz="2400" dirty="0"/>
        </a:p>
      </dgm:t>
    </dgm:pt>
    <dgm:pt modelId="{1F80FD64-68EB-4137-994F-E54592EB04F5}" type="parTrans" cxnId="{4B786958-344B-46C2-B152-A2EF04B07A65}">
      <dgm:prSet/>
      <dgm:spPr/>
      <dgm:t>
        <a:bodyPr/>
        <a:lstStyle/>
        <a:p>
          <a:endParaRPr lang="en-US" sz="1400"/>
        </a:p>
      </dgm:t>
    </dgm:pt>
    <dgm:pt modelId="{4AA5B698-569F-4BBA-AC1C-2C293CCAAA71}" type="sibTrans" cxnId="{4B786958-344B-46C2-B152-A2EF04B07A65}">
      <dgm:prSet/>
      <dgm:spPr/>
      <dgm:t>
        <a:bodyPr/>
        <a:lstStyle/>
        <a:p>
          <a:endParaRPr lang="en-US" sz="1400"/>
        </a:p>
      </dgm:t>
    </dgm:pt>
    <dgm:pt modelId="{8662AC03-9B5A-4B18-BC01-4BFE14F35F92}" type="pres">
      <dgm:prSet presAssocID="{5E17A98A-0453-44C9-8A42-848E8261B75D}" presName="diagram" presStyleCnt="0">
        <dgm:presLayoutVars>
          <dgm:dir/>
          <dgm:resizeHandles val="exact"/>
        </dgm:presLayoutVars>
      </dgm:prSet>
      <dgm:spPr/>
    </dgm:pt>
    <dgm:pt modelId="{BD7660CD-3AEA-43C8-A2D5-A1AEE61DEFAE}" type="pres">
      <dgm:prSet presAssocID="{918CDAA8-3CA0-4EAF-9E8D-E24DDB73199E}" presName="node" presStyleLbl="node1" presStyleIdx="0" presStyleCnt="7">
        <dgm:presLayoutVars>
          <dgm:bulletEnabled val="1"/>
        </dgm:presLayoutVars>
      </dgm:prSet>
      <dgm:spPr/>
    </dgm:pt>
    <dgm:pt modelId="{DF20E00E-2D89-40F1-AB68-34A89B6E93CD}" type="pres">
      <dgm:prSet presAssocID="{B63192DD-BFDB-4BEC-9C69-168CAA55D2B9}" presName="sibTrans" presStyleCnt="0"/>
      <dgm:spPr/>
    </dgm:pt>
    <dgm:pt modelId="{16D870BD-ECE2-4C00-B45F-4BAF21FC5907}" type="pres">
      <dgm:prSet presAssocID="{4C6E927C-EEAC-4505-8569-916862694502}" presName="node" presStyleLbl="node1" presStyleIdx="1" presStyleCnt="7">
        <dgm:presLayoutVars>
          <dgm:bulletEnabled val="1"/>
        </dgm:presLayoutVars>
      </dgm:prSet>
      <dgm:spPr/>
    </dgm:pt>
    <dgm:pt modelId="{EDC9272B-166F-4722-B5D3-FF36BF102386}" type="pres">
      <dgm:prSet presAssocID="{0D07C927-944F-403F-9F17-AC7D70A684A8}" presName="sibTrans" presStyleCnt="0"/>
      <dgm:spPr/>
    </dgm:pt>
    <dgm:pt modelId="{14A62573-80B8-4CEA-B85A-1B794E70528B}" type="pres">
      <dgm:prSet presAssocID="{D8F55507-2320-4544-A6C2-BDEDAAB04A2C}" presName="node" presStyleLbl="node1" presStyleIdx="2" presStyleCnt="7">
        <dgm:presLayoutVars>
          <dgm:bulletEnabled val="1"/>
        </dgm:presLayoutVars>
      </dgm:prSet>
      <dgm:spPr/>
    </dgm:pt>
    <dgm:pt modelId="{3217F06C-DD99-4245-8C22-48337D1EAAD8}" type="pres">
      <dgm:prSet presAssocID="{4F049872-35F5-4704-B39F-D6F65540C839}" presName="sibTrans" presStyleCnt="0"/>
      <dgm:spPr/>
    </dgm:pt>
    <dgm:pt modelId="{3ACC31FF-034F-4F4D-89E6-7DEC4240726A}" type="pres">
      <dgm:prSet presAssocID="{B9058B0C-F571-4AB3-9BBB-E44BEE208432}" presName="node" presStyleLbl="node1" presStyleIdx="3" presStyleCnt="7">
        <dgm:presLayoutVars>
          <dgm:bulletEnabled val="1"/>
        </dgm:presLayoutVars>
      </dgm:prSet>
      <dgm:spPr/>
    </dgm:pt>
    <dgm:pt modelId="{36CA0C49-57BD-403E-B947-270DD26E068C}" type="pres">
      <dgm:prSet presAssocID="{8FD4BF0A-13AF-4F4F-8655-B281E51AEB48}" presName="sibTrans" presStyleCnt="0"/>
      <dgm:spPr/>
    </dgm:pt>
    <dgm:pt modelId="{971E2911-4E0F-4E25-8D20-FC6F42731D5A}" type="pres">
      <dgm:prSet presAssocID="{86966612-491D-467F-9667-FC244DCFAB29}" presName="node" presStyleLbl="node1" presStyleIdx="4" presStyleCnt="7">
        <dgm:presLayoutVars>
          <dgm:bulletEnabled val="1"/>
        </dgm:presLayoutVars>
      </dgm:prSet>
      <dgm:spPr/>
    </dgm:pt>
    <dgm:pt modelId="{058A0983-5076-4698-B651-B3A46CC48933}" type="pres">
      <dgm:prSet presAssocID="{84BCD72D-89B5-4A1F-9FA7-22F2FB74CB3C}" presName="sibTrans" presStyleCnt="0"/>
      <dgm:spPr/>
    </dgm:pt>
    <dgm:pt modelId="{D9ECAAEA-7104-4ABE-9BF1-AC32201BA0E4}" type="pres">
      <dgm:prSet presAssocID="{CCDAD356-5893-4232-A9F5-77CE68B83F03}" presName="node" presStyleLbl="node1" presStyleIdx="5" presStyleCnt="7">
        <dgm:presLayoutVars>
          <dgm:bulletEnabled val="1"/>
        </dgm:presLayoutVars>
      </dgm:prSet>
      <dgm:spPr/>
    </dgm:pt>
    <dgm:pt modelId="{79DCDB9D-319D-4D7D-9A5E-A10F80C1D850}" type="pres">
      <dgm:prSet presAssocID="{D54A4B53-ADA0-44B1-9AC1-797868C8C57F}" presName="sibTrans" presStyleCnt="0"/>
      <dgm:spPr/>
    </dgm:pt>
    <dgm:pt modelId="{1DE735D7-7E9E-40F1-AC65-6D459FF881A9}" type="pres">
      <dgm:prSet presAssocID="{2D0CB984-D820-4634-B674-02DB5361BA0D}" presName="node" presStyleLbl="node1" presStyleIdx="6" presStyleCnt="7">
        <dgm:presLayoutVars>
          <dgm:bulletEnabled val="1"/>
        </dgm:presLayoutVars>
      </dgm:prSet>
      <dgm:spPr/>
    </dgm:pt>
  </dgm:ptLst>
  <dgm:cxnLst>
    <dgm:cxn modelId="{4A76620C-9166-47EB-8947-4732CB1E27AC}" srcId="{5E17A98A-0453-44C9-8A42-848E8261B75D}" destId="{86966612-491D-467F-9667-FC244DCFAB29}" srcOrd="4" destOrd="0" parTransId="{07AF7E4E-EDBA-4E24-967B-87F69E3ED3EA}" sibTransId="{84BCD72D-89B5-4A1F-9FA7-22F2FB74CB3C}"/>
    <dgm:cxn modelId="{5C078E22-F28E-4972-9EFF-1FB12F83BDA5}" type="presOf" srcId="{86966612-491D-467F-9667-FC244DCFAB29}" destId="{971E2911-4E0F-4E25-8D20-FC6F42731D5A}" srcOrd="0" destOrd="0" presId="urn:microsoft.com/office/officeart/2005/8/layout/default"/>
    <dgm:cxn modelId="{D3035426-7C7F-4EC7-A7B4-1A88DDD5DAB6}" srcId="{5E17A98A-0453-44C9-8A42-848E8261B75D}" destId="{CCDAD356-5893-4232-A9F5-77CE68B83F03}" srcOrd="5" destOrd="0" parTransId="{33708F1D-2974-4E99-B5A7-1379D3B09B28}" sibTransId="{D54A4B53-ADA0-44B1-9AC1-797868C8C57F}"/>
    <dgm:cxn modelId="{CD0B5F5C-83AB-4147-8D74-FEEA067B16EA}" srcId="{5E17A98A-0453-44C9-8A42-848E8261B75D}" destId="{B9058B0C-F571-4AB3-9BBB-E44BEE208432}" srcOrd="3" destOrd="0" parTransId="{35519C4E-B48D-41DF-97AE-DF87B49E977D}" sibTransId="{8FD4BF0A-13AF-4F4F-8655-B281E51AEB48}"/>
    <dgm:cxn modelId="{0912094D-135C-4F67-8C07-DFBA48A54D36}" srcId="{5E17A98A-0453-44C9-8A42-848E8261B75D}" destId="{4C6E927C-EEAC-4505-8569-916862694502}" srcOrd="1" destOrd="0" parTransId="{6D0ED923-138D-48D2-8136-77220C144366}" sibTransId="{0D07C927-944F-403F-9F17-AC7D70A684A8}"/>
    <dgm:cxn modelId="{4B786958-344B-46C2-B152-A2EF04B07A65}" srcId="{5E17A98A-0453-44C9-8A42-848E8261B75D}" destId="{2D0CB984-D820-4634-B674-02DB5361BA0D}" srcOrd="6" destOrd="0" parTransId="{1F80FD64-68EB-4137-994F-E54592EB04F5}" sibTransId="{4AA5B698-569F-4BBA-AC1C-2C293CCAAA71}"/>
    <dgm:cxn modelId="{19597283-E158-4587-A4F6-293D2D4BFB42}" type="presOf" srcId="{4C6E927C-EEAC-4505-8569-916862694502}" destId="{16D870BD-ECE2-4C00-B45F-4BAF21FC5907}" srcOrd="0" destOrd="0" presId="urn:microsoft.com/office/officeart/2005/8/layout/default"/>
    <dgm:cxn modelId="{CBBF619C-6BB0-49AA-AFBE-D177344A0633}" srcId="{5E17A98A-0453-44C9-8A42-848E8261B75D}" destId="{D8F55507-2320-4544-A6C2-BDEDAAB04A2C}" srcOrd="2" destOrd="0" parTransId="{35C84D54-D964-4501-B77A-915932F24565}" sibTransId="{4F049872-35F5-4704-B39F-D6F65540C839}"/>
    <dgm:cxn modelId="{8E20BD9C-7FA5-461A-B6B8-EEFCBF2188BD}" srcId="{5E17A98A-0453-44C9-8A42-848E8261B75D}" destId="{918CDAA8-3CA0-4EAF-9E8D-E24DDB73199E}" srcOrd="0" destOrd="0" parTransId="{91CA5F76-7925-4AA0-988E-128E9A506A35}" sibTransId="{B63192DD-BFDB-4BEC-9C69-168CAA55D2B9}"/>
    <dgm:cxn modelId="{B9D9E49F-7B69-4453-AD01-512B9CE683A5}" type="presOf" srcId="{2D0CB984-D820-4634-B674-02DB5361BA0D}" destId="{1DE735D7-7E9E-40F1-AC65-6D459FF881A9}" srcOrd="0" destOrd="0" presId="urn:microsoft.com/office/officeart/2005/8/layout/default"/>
    <dgm:cxn modelId="{2CA345A6-3212-491E-8757-ADA97DC66D70}" type="presOf" srcId="{D8F55507-2320-4544-A6C2-BDEDAAB04A2C}" destId="{14A62573-80B8-4CEA-B85A-1B794E70528B}" srcOrd="0" destOrd="0" presId="urn:microsoft.com/office/officeart/2005/8/layout/default"/>
    <dgm:cxn modelId="{4BDD76B7-0505-4ED8-AD16-DCC6C6BD6AAD}" type="presOf" srcId="{B9058B0C-F571-4AB3-9BBB-E44BEE208432}" destId="{3ACC31FF-034F-4F4D-89E6-7DEC4240726A}" srcOrd="0" destOrd="0" presId="urn:microsoft.com/office/officeart/2005/8/layout/default"/>
    <dgm:cxn modelId="{382C81BC-9865-45C2-AFC5-F3D4D41547E2}" type="presOf" srcId="{CCDAD356-5893-4232-A9F5-77CE68B83F03}" destId="{D9ECAAEA-7104-4ABE-9BF1-AC32201BA0E4}" srcOrd="0" destOrd="0" presId="urn:microsoft.com/office/officeart/2005/8/layout/default"/>
    <dgm:cxn modelId="{1E30E6D8-51B2-4710-8B79-E799A85BBE8F}" type="presOf" srcId="{5E17A98A-0453-44C9-8A42-848E8261B75D}" destId="{8662AC03-9B5A-4B18-BC01-4BFE14F35F92}" srcOrd="0" destOrd="0" presId="urn:microsoft.com/office/officeart/2005/8/layout/default"/>
    <dgm:cxn modelId="{D111A6D9-2233-48C0-AFB8-9262037FA674}" type="presOf" srcId="{918CDAA8-3CA0-4EAF-9E8D-E24DDB73199E}" destId="{BD7660CD-3AEA-43C8-A2D5-A1AEE61DEFAE}" srcOrd="0" destOrd="0" presId="urn:microsoft.com/office/officeart/2005/8/layout/default"/>
    <dgm:cxn modelId="{987178F6-89DE-4443-B250-320192A18BA7}" type="presParOf" srcId="{8662AC03-9B5A-4B18-BC01-4BFE14F35F92}" destId="{BD7660CD-3AEA-43C8-A2D5-A1AEE61DEFAE}" srcOrd="0" destOrd="0" presId="urn:microsoft.com/office/officeart/2005/8/layout/default"/>
    <dgm:cxn modelId="{98800FDF-A028-481F-8CCD-08C0E8CAC6AD}" type="presParOf" srcId="{8662AC03-9B5A-4B18-BC01-4BFE14F35F92}" destId="{DF20E00E-2D89-40F1-AB68-34A89B6E93CD}" srcOrd="1" destOrd="0" presId="urn:microsoft.com/office/officeart/2005/8/layout/default"/>
    <dgm:cxn modelId="{F2C5653E-917E-44CC-8153-F7BBB2500938}" type="presParOf" srcId="{8662AC03-9B5A-4B18-BC01-4BFE14F35F92}" destId="{16D870BD-ECE2-4C00-B45F-4BAF21FC5907}" srcOrd="2" destOrd="0" presId="urn:microsoft.com/office/officeart/2005/8/layout/default"/>
    <dgm:cxn modelId="{0B07AEB9-8F7E-4A8A-AE7D-6257549453BE}" type="presParOf" srcId="{8662AC03-9B5A-4B18-BC01-4BFE14F35F92}" destId="{EDC9272B-166F-4722-B5D3-FF36BF102386}" srcOrd="3" destOrd="0" presId="urn:microsoft.com/office/officeart/2005/8/layout/default"/>
    <dgm:cxn modelId="{6933BDB8-CDF1-466A-9A28-383E0955DD9C}" type="presParOf" srcId="{8662AC03-9B5A-4B18-BC01-4BFE14F35F92}" destId="{14A62573-80B8-4CEA-B85A-1B794E70528B}" srcOrd="4" destOrd="0" presId="urn:microsoft.com/office/officeart/2005/8/layout/default"/>
    <dgm:cxn modelId="{45586DC5-C3AC-45A4-A67A-5314BFA86CA7}" type="presParOf" srcId="{8662AC03-9B5A-4B18-BC01-4BFE14F35F92}" destId="{3217F06C-DD99-4245-8C22-48337D1EAAD8}" srcOrd="5" destOrd="0" presId="urn:microsoft.com/office/officeart/2005/8/layout/default"/>
    <dgm:cxn modelId="{AAC7513F-AAF2-47AA-B51C-46806F021A87}" type="presParOf" srcId="{8662AC03-9B5A-4B18-BC01-4BFE14F35F92}" destId="{3ACC31FF-034F-4F4D-89E6-7DEC4240726A}" srcOrd="6" destOrd="0" presId="urn:microsoft.com/office/officeart/2005/8/layout/default"/>
    <dgm:cxn modelId="{ADE53BE5-A39C-4AEC-A199-15EEDC97C20C}" type="presParOf" srcId="{8662AC03-9B5A-4B18-BC01-4BFE14F35F92}" destId="{36CA0C49-57BD-403E-B947-270DD26E068C}" srcOrd="7" destOrd="0" presId="urn:microsoft.com/office/officeart/2005/8/layout/default"/>
    <dgm:cxn modelId="{D9DDE6AF-2923-41DD-87F2-3A4A22094C66}" type="presParOf" srcId="{8662AC03-9B5A-4B18-BC01-4BFE14F35F92}" destId="{971E2911-4E0F-4E25-8D20-FC6F42731D5A}" srcOrd="8" destOrd="0" presId="urn:microsoft.com/office/officeart/2005/8/layout/default"/>
    <dgm:cxn modelId="{F051AF51-4630-42EC-AC67-EDA985D7FB21}" type="presParOf" srcId="{8662AC03-9B5A-4B18-BC01-4BFE14F35F92}" destId="{058A0983-5076-4698-B651-B3A46CC48933}" srcOrd="9" destOrd="0" presId="urn:microsoft.com/office/officeart/2005/8/layout/default"/>
    <dgm:cxn modelId="{D968AA62-6985-4F1C-BC7C-B5E91336D15D}" type="presParOf" srcId="{8662AC03-9B5A-4B18-BC01-4BFE14F35F92}" destId="{D9ECAAEA-7104-4ABE-9BF1-AC32201BA0E4}" srcOrd="10" destOrd="0" presId="urn:microsoft.com/office/officeart/2005/8/layout/default"/>
    <dgm:cxn modelId="{BE97BEDB-7048-4A48-8F8C-7CDC3DD2666E}" type="presParOf" srcId="{8662AC03-9B5A-4B18-BC01-4BFE14F35F92}" destId="{79DCDB9D-319D-4D7D-9A5E-A10F80C1D850}" srcOrd="11" destOrd="0" presId="urn:microsoft.com/office/officeart/2005/8/layout/default"/>
    <dgm:cxn modelId="{A5A6C2E8-73E5-45A7-B9D2-C16F6B97AC69}" type="presParOf" srcId="{8662AC03-9B5A-4B18-BC01-4BFE14F35F92}" destId="{1DE735D7-7E9E-40F1-AC65-6D459FF881A9}"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71F4D-C157-419F-996B-F52BE96FF32F}">
      <dsp:nvSpPr>
        <dsp:cNvPr id="0" name=""/>
        <dsp:cNvSpPr/>
      </dsp:nvSpPr>
      <dsp:spPr>
        <a:xfrm>
          <a:off x="8353182" y="174151"/>
          <a:ext cx="1990125" cy="1990125"/>
        </a:xfrm>
        <a:prstGeom prst="ellipse">
          <a:avLst/>
        </a:prstGeom>
        <a:solidFill>
          <a:schemeClr val="accent5"/>
        </a:solidFill>
        <a:ln>
          <a:noFill/>
        </a:ln>
        <a:effectLst/>
      </dsp:spPr>
      <dsp:style>
        <a:lnRef idx="0">
          <a:scrgbClr r="0" g="0" b="0"/>
        </a:lnRef>
        <a:fillRef idx="1">
          <a:scrgbClr r="0" g="0" b="0"/>
        </a:fillRef>
        <a:effectRef idx="0">
          <a:scrgbClr r="0" g="0" b="0"/>
        </a:effectRef>
        <a:fontRef idx="minor"/>
      </dsp:style>
    </dsp:sp>
    <dsp:sp modelId="{A7FB46B6-BFC6-4823-9628-FFF494D97CE9}">
      <dsp:nvSpPr>
        <dsp:cNvPr id="0" name=""/>
        <dsp:cNvSpPr/>
      </dsp:nvSpPr>
      <dsp:spPr>
        <a:xfrm>
          <a:off x="8777307" y="589038"/>
          <a:ext cx="1141875" cy="11418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E77CCA-CC9D-45C7-993E-A66481869B53}">
      <dsp:nvSpPr>
        <dsp:cNvPr id="0" name=""/>
        <dsp:cNvSpPr/>
      </dsp:nvSpPr>
      <dsp:spPr>
        <a:xfrm>
          <a:off x="7716995"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kern="1200" dirty="0"/>
            <a:t>modelos ESTOCÁSTICOS</a:t>
          </a:r>
          <a:endParaRPr lang="en-US" sz="2400" kern="1200" dirty="0"/>
        </a:p>
      </dsp:txBody>
      <dsp:txXfrm>
        <a:off x="7716995" y="2784151"/>
        <a:ext cx="3262500" cy="720000"/>
      </dsp:txXfrm>
    </dsp:sp>
    <dsp:sp modelId="{01096F5E-044A-4CEE-B70D-2DE7F09B4D3D}">
      <dsp:nvSpPr>
        <dsp:cNvPr id="0" name=""/>
        <dsp:cNvSpPr/>
      </dsp:nvSpPr>
      <dsp:spPr>
        <a:xfrm>
          <a:off x="4519745" y="174151"/>
          <a:ext cx="1990125" cy="1990125"/>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1DB30337-8AC8-4809-BDD4-77DC0B7BE4AD}">
      <dsp:nvSpPr>
        <dsp:cNvPr id="0" name=""/>
        <dsp:cNvSpPr/>
      </dsp:nvSpPr>
      <dsp:spPr>
        <a:xfrm>
          <a:off x="4943870" y="598276"/>
          <a:ext cx="1141875" cy="11418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0F3C40-E222-450B-8E7E-4346F595263E}">
      <dsp:nvSpPr>
        <dsp:cNvPr id="0" name=""/>
        <dsp:cNvSpPr/>
      </dsp:nvSpPr>
      <dsp:spPr>
        <a:xfrm>
          <a:off x="3883557"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kern="1200" dirty="0"/>
            <a:t>ESTACIONARIEDAD</a:t>
          </a:r>
          <a:endParaRPr lang="en-US" sz="2400" kern="1200" dirty="0"/>
        </a:p>
      </dsp:txBody>
      <dsp:txXfrm>
        <a:off x="3883557" y="2784151"/>
        <a:ext cx="3262500" cy="720000"/>
      </dsp:txXfrm>
    </dsp:sp>
    <dsp:sp modelId="{E9A16BDE-31F1-482D-92C9-D19CC50102D8}">
      <dsp:nvSpPr>
        <dsp:cNvPr id="0" name=""/>
        <dsp:cNvSpPr/>
      </dsp:nvSpPr>
      <dsp:spPr>
        <a:xfrm>
          <a:off x="686307" y="174151"/>
          <a:ext cx="1990125" cy="1990125"/>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0E40E763-4EA6-4E25-AECE-768F8B612E06}">
      <dsp:nvSpPr>
        <dsp:cNvPr id="0" name=""/>
        <dsp:cNvSpPr/>
      </dsp:nvSpPr>
      <dsp:spPr>
        <a:xfrm>
          <a:off x="1110432" y="598276"/>
          <a:ext cx="1141875" cy="114187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FE620F-5D14-4D9A-AB20-854806BAB185}">
      <dsp:nvSpPr>
        <dsp:cNvPr id="0" name=""/>
        <dsp:cNvSpPr/>
      </dsp:nvSpPr>
      <dsp:spPr>
        <a:xfrm>
          <a:off x="50119"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kern="1200" dirty="0"/>
            <a:t>METODOLOGÍA BOX-JENKINS</a:t>
          </a:r>
          <a:endParaRPr lang="en-US" sz="2400" kern="1200" dirty="0"/>
        </a:p>
      </dsp:txBody>
      <dsp:txXfrm>
        <a:off x="50119" y="2784151"/>
        <a:ext cx="32625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7B901-EEDA-4220-80BF-E541E9550DBB}">
      <dsp:nvSpPr>
        <dsp:cNvPr id="0" name=""/>
        <dsp:cNvSpPr/>
      </dsp:nvSpPr>
      <dsp:spPr>
        <a:xfrm>
          <a:off x="555961" y="108792"/>
          <a:ext cx="1459914" cy="145991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2D0FBC-A848-49E7-8BF4-8C977380AAF4}">
      <dsp:nvSpPr>
        <dsp:cNvPr id="0" name=""/>
        <dsp:cNvSpPr/>
      </dsp:nvSpPr>
      <dsp:spPr>
        <a:xfrm>
          <a:off x="867090" y="419922"/>
          <a:ext cx="837655" cy="8376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AECB1E-BF21-4968-BA27-F0773F20EF02}">
      <dsp:nvSpPr>
        <dsp:cNvPr id="0" name=""/>
        <dsp:cNvSpPr/>
      </dsp:nvSpPr>
      <dsp:spPr>
        <a:xfrm>
          <a:off x="22159" y="2023435"/>
          <a:ext cx="2527518" cy="18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ES" sz="1600" kern="1200" cap="none" dirty="0"/>
            <a:t>Un modelo </a:t>
          </a:r>
          <a:r>
            <a:rPr lang="es-ES" sz="1600" b="1" kern="1200" cap="none" dirty="0"/>
            <a:t>AR (</a:t>
          </a:r>
          <a:r>
            <a:rPr lang="es-ES" sz="1600" b="1" kern="1200" cap="none" dirty="0" err="1"/>
            <a:t>Autoregressive</a:t>
          </a:r>
          <a:r>
            <a:rPr lang="es-ES" sz="1600" b="1" kern="1200" cap="none" dirty="0"/>
            <a:t>) </a:t>
          </a:r>
          <a:r>
            <a:rPr lang="es-ES" sz="1600" kern="1200" cap="none" dirty="0"/>
            <a:t>es un modelo estocástico que describe la evolución temporal de una serie de datos en función de sus propios valores pasados y un término de error estocástico.</a:t>
          </a:r>
          <a:endParaRPr lang="en-US" sz="1600" kern="1200" cap="none" dirty="0"/>
        </a:p>
      </dsp:txBody>
      <dsp:txXfrm>
        <a:off x="22159" y="2023435"/>
        <a:ext cx="2527518" cy="1890000"/>
      </dsp:txXfrm>
    </dsp:sp>
    <dsp:sp modelId="{E86E1E4B-C10A-41F5-83BE-2CD092AC67D4}">
      <dsp:nvSpPr>
        <dsp:cNvPr id="0" name=""/>
        <dsp:cNvSpPr/>
      </dsp:nvSpPr>
      <dsp:spPr>
        <a:xfrm>
          <a:off x="3577505" y="108792"/>
          <a:ext cx="1459914" cy="145991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17C16-1F48-4031-9378-968B232B129B}">
      <dsp:nvSpPr>
        <dsp:cNvPr id="0" name=""/>
        <dsp:cNvSpPr/>
      </dsp:nvSpPr>
      <dsp:spPr>
        <a:xfrm>
          <a:off x="3888635" y="419922"/>
          <a:ext cx="837655" cy="8376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50EC3-7F3B-4324-BF4E-A77BD38BFBCB}">
      <dsp:nvSpPr>
        <dsp:cNvPr id="0" name=""/>
        <dsp:cNvSpPr/>
      </dsp:nvSpPr>
      <dsp:spPr>
        <a:xfrm>
          <a:off x="2968505" y="2023435"/>
          <a:ext cx="2677914" cy="18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ES" sz="1600" kern="1200" cap="none" dirty="0"/>
            <a:t>Este proceso modela una variable en función de una combinación lineal de sus valores previos, donde el número de valores pasados considerados se conoce como el “orden del proceso”.</a:t>
          </a:r>
          <a:endParaRPr lang="en-US" sz="1600" kern="1200" cap="none" dirty="0"/>
        </a:p>
      </dsp:txBody>
      <dsp:txXfrm>
        <a:off x="2968505" y="2023435"/>
        <a:ext cx="2677914" cy="1890000"/>
      </dsp:txXfrm>
    </dsp:sp>
    <dsp:sp modelId="{C8B14609-83E2-457B-A3B8-E8B83D24B06B}">
      <dsp:nvSpPr>
        <dsp:cNvPr id="0" name=""/>
        <dsp:cNvSpPr/>
      </dsp:nvSpPr>
      <dsp:spPr>
        <a:xfrm>
          <a:off x="6531941" y="108792"/>
          <a:ext cx="1459914" cy="145991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A3ACF8-8A5B-4ACE-89F8-7E757FC2ECB9}">
      <dsp:nvSpPr>
        <dsp:cNvPr id="0" name=""/>
        <dsp:cNvSpPr/>
      </dsp:nvSpPr>
      <dsp:spPr>
        <a:xfrm>
          <a:off x="6843071" y="419922"/>
          <a:ext cx="837655" cy="8376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1FF1E4-E5F7-4690-8A23-972101247150}">
      <dsp:nvSpPr>
        <dsp:cNvPr id="0" name=""/>
        <dsp:cNvSpPr/>
      </dsp:nvSpPr>
      <dsp:spPr>
        <a:xfrm>
          <a:off x="6065247" y="2023435"/>
          <a:ext cx="2393302" cy="18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ES" sz="1600" kern="1200" cap="none" dirty="0"/>
            <a:t>El término "</a:t>
          </a:r>
          <a:r>
            <a:rPr lang="es-ES" sz="1600" kern="1200" cap="none" dirty="0" err="1"/>
            <a:t>autoregresivo</a:t>
          </a:r>
          <a:r>
            <a:rPr lang="es-ES" sz="1600" kern="1200" cap="none" dirty="0"/>
            <a:t>" proviene del hecho de que el valor actual de la serie de tiempo se regresa a sí mismo, es decir, depende de sus valores pasados. </a:t>
          </a:r>
          <a:endParaRPr lang="en-US" sz="1600" kern="1200" cap="none" dirty="0"/>
        </a:p>
      </dsp:txBody>
      <dsp:txXfrm>
        <a:off x="6065247" y="2023435"/>
        <a:ext cx="2393302" cy="1890000"/>
      </dsp:txXfrm>
    </dsp:sp>
    <dsp:sp modelId="{684305E2-337D-4C29-A6F0-265A9B5F0A44}">
      <dsp:nvSpPr>
        <dsp:cNvPr id="0" name=""/>
        <dsp:cNvSpPr/>
      </dsp:nvSpPr>
      <dsp:spPr>
        <a:xfrm>
          <a:off x="9344072" y="108792"/>
          <a:ext cx="1459914" cy="1459914"/>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ABE268-2DAA-40C0-A5E4-9D600601A288}">
      <dsp:nvSpPr>
        <dsp:cNvPr id="0" name=""/>
        <dsp:cNvSpPr/>
      </dsp:nvSpPr>
      <dsp:spPr>
        <a:xfrm>
          <a:off x="9655201" y="419922"/>
          <a:ext cx="837655" cy="8376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BF3718-4409-4312-A726-9EBF7732DA04}">
      <dsp:nvSpPr>
        <dsp:cNvPr id="0" name=""/>
        <dsp:cNvSpPr/>
      </dsp:nvSpPr>
      <dsp:spPr>
        <a:xfrm>
          <a:off x="8877378" y="2023435"/>
          <a:ext cx="2393302" cy="18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ES" sz="1600" kern="1200" cap="none" dirty="0"/>
            <a:t>El orden del modelo, denotado por 𝑝, indica cuántos valores pasados se utilizan en la predicción del valor actual.</a:t>
          </a:r>
          <a:endParaRPr lang="en-US" sz="1600" kern="1200" cap="none" dirty="0"/>
        </a:p>
      </dsp:txBody>
      <dsp:txXfrm>
        <a:off x="8877378" y="2023435"/>
        <a:ext cx="2393302" cy="189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8D64E-6E76-4836-9C04-FA75FB03EB68}">
      <dsp:nvSpPr>
        <dsp:cNvPr id="0" name=""/>
        <dsp:cNvSpPr/>
      </dsp:nvSpPr>
      <dsp:spPr>
        <a:xfrm>
          <a:off x="1611286" y="595470"/>
          <a:ext cx="1369261" cy="1369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9E06E9-8543-423D-A89B-FC6C1150D64F}">
      <dsp:nvSpPr>
        <dsp:cNvPr id="0" name=""/>
        <dsp:cNvSpPr/>
      </dsp:nvSpPr>
      <dsp:spPr>
        <a:xfrm>
          <a:off x="543308" y="2416829"/>
          <a:ext cx="3505217"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t>Los modelos AR son ampliamente utilizados en el análisis de series de tiempo, especialmente cuando se sospecha que el proceso subyacente exhibe algún tipo de autocorrelación temporal. </a:t>
          </a:r>
          <a:endParaRPr lang="en-US" sz="1600" kern="1200" dirty="0"/>
        </a:p>
      </dsp:txBody>
      <dsp:txXfrm>
        <a:off x="543308" y="2416829"/>
        <a:ext cx="3505217" cy="1192500"/>
      </dsp:txXfrm>
    </dsp:sp>
    <dsp:sp modelId="{73036359-63C3-4CA4-9822-5D359F181ED5}">
      <dsp:nvSpPr>
        <dsp:cNvPr id="0" name=""/>
        <dsp:cNvSpPr/>
      </dsp:nvSpPr>
      <dsp:spPr>
        <a:xfrm>
          <a:off x="5417786" y="595470"/>
          <a:ext cx="1369261" cy="1369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8CB6EB-BFE8-4372-9A41-164C1EF24616}">
      <dsp:nvSpPr>
        <dsp:cNvPr id="0" name=""/>
        <dsp:cNvSpPr/>
      </dsp:nvSpPr>
      <dsp:spPr>
        <a:xfrm>
          <a:off x="4581016" y="2416829"/>
          <a:ext cx="3042802"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a:t>Son útiles para capturar la dependencia temporal en una serie de tiempo.</a:t>
          </a:r>
          <a:endParaRPr lang="en-US" sz="1600" kern="1200"/>
        </a:p>
      </dsp:txBody>
      <dsp:txXfrm>
        <a:off x="4581016" y="2416829"/>
        <a:ext cx="3042802" cy="1192500"/>
      </dsp:txXfrm>
    </dsp:sp>
    <dsp:sp modelId="{79D225B8-18A0-43B4-B18A-7FFED7B95B7D}">
      <dsp:nvSpPr>
        <dsp:cNvPr id="0" name=""/>
        <dsp:cNvSpPr/>
      </dsp:nvSpPr>
      <dsp:spPr>
        <a:xfrm>
          <a:off x="8993079" y="595470"/>
          <a:ext cx="1369261" cy="1369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079CA8-2558-48EF-B179-5A0BFD98822F}">
      <dsp:nvSpPr>
        <dsp:cNvPr id="0" name=""/>
        <dsp:cNvSpPr/>
      </dsp:nvSpPr>
      <dsp:spPr>
        <a:xfrm>
          <a:off x="8156309" y="2416829"/>
          <a:ext cx="3042802"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t>Estos modelos son fundamentales en la teoría de series de tiempo y se utilizan en una variedad de campos, como economía, finanzas, meteorología, entre otros.</a:t>
          </a:r>
          <a:endParaRPr lang="en-US" sz="1600" kern="1200" dirty="0"/>
        </a:p>
      </dsp:txBody>
      <dsp:txXfrm>
        <a:off x="8156309" y="2416829"/>
        <a:ext cx="3042802" cy="1192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1E1DC-4708-4ED6-B5DA-A404F67E9E5B}">
      <dsp:nvSpPr>
        <dsp:cNvPr id="0" name=""/>
        <dsp:cNvSpPr/>
      </dsp:nvSpPr>
      <dsp:spPr>
        <a:xfrm>
          <a:off x="1168946" y="560791"/>
          <a:ext cx="1343972" cy="13439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0952AC-8939-4951-B178-F90301BBAF0B}">
      <dsp:nvSpPr>
        <dsp:cNvPr id="0" name=""/>
        <dsp:cNvSpPr/>
      </dsp:nvSpPr>
      <dsp:spPr>
        <a:xfrm>
          <a:off x="347630" y="2367638"/>
          <a:ext cx="2986605" cy="1276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ES" sz="1600" kern="1200" dirty="0"/>
            <a:t>El modelo </a:t>
          </a:r>
          <a:r>
            <a:rPr lang="es-ES" sz="1600" b="1" kern="1200" dirty="0"/>
            <a:t>MA (</a:t>
          </a:r>
          <a:r>
            <a:rPr lang="es-ES" sz="1600" b="1" kern="1200" dirty="0" err="1"/>
            <a:t>Moving</a:t>
          </a:r>
          <a:r>
            <a:rPr lang="es-ES" sz="1600" b="1" kern="1200" dirty="0"/>
            <a:t> </a:t>
          </a:r>
          <a:r>
            <a:rPr lang="es-ES" sz="1600" b="1" kern="1200" dirty="0" err="1"/>
            <a:t>Average</a:t>
          </a:r>
          <a:r>
            <a:rPr lang="es-ES" sz="1600" b="1" kern="1200" dirty="0"/>
            <a:t>)</a:t>
          </a:r>
          <a:r>
            <a:rPr lang="es-ES" sz="1600" b="0" kern="1200" dirty="0"/>
            <a:t>,</a:t>
          </a:r>
          <a:r>
            <a:rPr lang="es-ES" sz="1600" b="1" kern="1200" dirty="0"/>
            <a:t> </a:t>
          </a:r>
          <a:r>
            <a:rPr lang="es-ES" sz="1600" kern="1200" dirty="0"/>
            <a:t>al igual que el modelo AR, es otro tipo fundamental de modelo estocástico utilizado en el análisis de series de tiempo. </a:t>
          </a:r>
          <a:endParaRPr lang="en-US" sz="1600" kern="1200" dirty="0"/>
        </a:p>
      </dsp:txBody>
      <dsp:txXfrm>
        <a:off x="347630" y="2367638"/>
        <a:ext cx="2986605" cy="1276369"/>
      </dsp:txXfrm>
    </dsp:sp>
    <dsp:sp modelId="{705736C0-28F9-4727-941E-423E04207A1A}">
      <dsp:nvSpPr>
        <dsp:cNvPr id="0" name=""/>
        <dsp:cNvSpPr/>
      </dsp:nvSpPr>
      <dsp:spPr>
        <a:xfrm>
          <a:off x="4678207" y="560791"/>
          <a:ext cx="1343972" cy="13439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828272-523E-42EE-9F20-15B92CC9DAB7}">
      <dsp:nvSpPr>
        <dsp:cNvPr id="0" name=""/>
        <dsp:cNvSpPr/>
      </dsp:nvSpPr>
      <dsp:spPr>
        <a:xfrm>
          <a:off x="3856891" y="2367638"/>
          <a:ext cx="2986605" cy="1276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ES" sz="1600" kern="1200"/>
            <a:t>A diferencia del modelo AR, que utiliza valores pasados de la serie de tiempo para predecir valores futuros, el modelo MA utiliza errores pasados o residuos.</a:t>
          </a:r>
          <a:endParaRPr lang="en-US" sz="1600" kern="1200"/>
        </a:p>
      </dsp:txBody>
      <dsp:txXfrm>
        <a:off x="3856891" y="2367638"/>
        <a:ext cx="2986605" cy="1276369"/>
      </dsp:txXfrm>
    </dsp:sp>
    <dsp:sp modelId="{4E40A04D-AC3E-40B8-A232-44BD84A08F2B}">
      <dsp:nvSpPr>
        <dsp:cNvPr id="0" name=""/>
        <dsp:cNvSpPr/>
      </dsp:nvSpPr>
      <dsp:spPr>
        <a:xfrm>
          <a:off x="8483694" y="560791"/>
          <a:ext cx="1343972" cy="134397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1814AC-E507-454C-A92F-B2E86398E581}">
      <dsp:nvSpPr>
        <dsp:cNvPr id="0" name=""/>
        <dsp:cNvSpPr/>
      </dsp:nvSpPr>
      <dsp:spPr>
        <a:xfrm>
          <a:off x="7366151" y="2367638"/>
          <a:ext cx="3579057" cy="1276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ES" sz="1600" kern="1200" dirty="0"/>
            <a:t>Un proceso de medias móviles (MA) es un modelo estocástico que describe la relación entre una serie de datos y un término de error estocástico, basado en una combinación lineal de los términos de error en períodos de tiempo anteriores. </a:t>
          </a:r>
          <a:endParaRPr lang="en-US" sz="1600" kern="1200" dirty="0"/>
        </a:p>
      </dsp:txBody>
      <dsp:txXfrm>
        <a:off x="7366151" y="2367638"/>
        <a:ext cx="3579057" cy="12763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4274E-8B9D-4449-A2E5-84F5CC8A82D7}">
      <dsp:nvSpPr>
        <dsp:cNvPr id="0" name=""/>
        <dsp:cNvSpPr/>
      </dsp:nvSpPr>
      <dsp:spPr>
        <a:xfrm>
          <a:off x="1549469" y="704870"/>
          <a:ext cx="943493" cy="9434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01365-0BEE-4118-ACE5-0F4B516A4F85}">
      <dsp:nvSpPr>
        <dsp:cNvPr id="0" name=""/>
        <dsp:cNvSpPr/>
      </dsp:nvSpPr>
      <dsp:spPr>
        <a:xfrm>
          <a:off x="336556" y="2067923"/>
          <a:ext cx="3369318" cy="143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b="0" i="0" kern="1200" dirty="0"/>
            <a:t>El modelo </a:t>
          </a:r>
          <a:r>
            <a:rPr lang="es-ES" sz="1600" b="1" i="0" kern="1200" dirty="0"/>
            <a:t>ARMA</a:t>
          </a:r>
          <a:r>
            <a:rPr lang="es-ES" sz="1600" b="0" i="0" kern="1200" dirty="0"/>
            <a:t> </a:t>
          </a:r>
          <a:r>
            <a:rPr lang="es-ES" sz="1600" b="1" i="0" kern="1200" dirty="0"/>
            <a:t>(</a:t>
          </a:r>
          <a:r>
            <a:rPr lang="es-ES" sz="1600" b="1" i="0" kern="1200" dirty="0" err="1"/>
            <a:t>Autoregressive</a:t>
          </a:r>
          <a:r>
            <a:rPr lang="es-ES" sz="1600" b="1" i="0" kern="1200" dirty="0"/>
            <a:t> </a:t>
          </a:r>
          <a:r>
            <a:rPr lang="es-ES" sz="1600" b="1" i="0" kern="1200" dirty="0" err="1"/>
            <a:t>Moving</a:t>
          </a:r>
          <a:r>
            <a:rPr lang="es-ES" sz="1600" b="1" i="0" kern="1200" dirty="0"/>
            <a:t> </a:t>
          </a:r>
          <a:r>
            <a:rPr lang="es-ES" sz="1600" b="1" i="0" kern="1200" dirty="0" err="1"/>
            <a:t>Average</a:t>
          </a:r>
          <a:r>
            <a:rPr lang="es-ES" sz="1600" b="1" i="0" kern="1200" dirty="0"/>
            <a:t>)</a:t>
          </a:r>
          <a:r>
            <a:rPr lang="es-ES" sz="1600" b="0" i="0" kern="1200" dirty="0"/>
            <a:t> es un tipo de modelo estocástico que combina características tanto de los modelos </a:t>
          </a:r>
          <a:r>
            <a:rPr lang="es-ES" sz="1600" b="0" i="0" kern="1200" dirty="0" err="1"/>
            <a:t>autoregresivos</a:t>
          </a:r>
          <a:r>
            <a:rPr lang="es-ES" sz="1600" b="0" i="0" kern="1200" dirty="0"/>
            <a:t> (AR) como de los modelos de medias móviles (MA). </a:t>
          </a:r>
          <a:endParaRPr lang="en-US" sz="1600" kern="1200" dirty="0"/>
        </a:p>
      </dsp:txBody>
      <dsp:txXfrm>
        <a:off x="336556" y="2067923"/>
        <a:ext cx="3369318" cy="1432005"/>
      </dsp:txXfrm>
    </dsp:sp>
    <dsp:sp modelId="{52C1E6AA-A230-478F-9071-25F029208FA1}">
      <dsp:nvSpPr>
        <dsp:cNvPr id="0" name=""/>
        <dsp:cNvSpPr/>
      </dsp:nvSpPr>
      <dsp:spPr>
        <a:xfrm>
          <a:off x="5352196" y="704870"/>
          <a:ext cx="943493" cy="943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7423FF-9AF6-4232-B104-F201471A1C74}">
      <dsp:nvSpPr>
        <dsp:cNvPr id="0" name=""/>
        <dsp:cNvSpPr/>
      </dsp:nvSpPr>
      <dsp:spPr>
        <a:xfrm>
          <a:off x="4072788" y="2067923"/>
          <a:ext cx="3502309" cy="143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b="0" i="0" kern="1200" dirty="0"/>
            <a:t>Este modelo se utiliza comúnmente en el análisis y pronóstico de series de tiempo para capturar tanto la dependencia temporal de las observaciones como la estructura de ruido en los datos.</a:t>
          </a:r>
          <a:endParaRPr lang="en-US" sz="1600" kern="1200" dirty="0"/>
        </a:p>
      </dsp:txBody>
      <dsp:txXfrm>
        <a:off x="4072788" y="2067923"/>
        <a:ext cx="3502309" cy="1432005"/>
      </dsp:txXfrm>
    </dsp:sp>
    <dsp:sp modelId="{30A9B387-F2C0-435D-9DAD-5A1E6450A30A}">
      <dsp:nvSpPr>
        <dsp:cNvPr id="0" name=""/>
        <dsp:cNvSpPr/>
      </dsp:nvSpPr>
      <dsp:spPr>
        <a:xfrm>
          <a:off x="8977401" y="704870"/>
          <a:ext cx="943493" cy="9434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0E5B04-7AE9-4FA5-9FEF-15E5E8846777}">
      <dsp:nvSpPr>
        <dsp:cNvPr id="0" name=""/>
        <dsp:cNvSpPr/>
      </dsp:nvSpPr>
      <dsp:spPr>
        <a:xfrm>
          <a:off x="7942012" y="2067923"/>
          <a:ext cx="3014271" cy="143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t>Estos modelos son ampliamente utilizados en el análisis de series de tiempo para modelar y predecir datos en una variedad de campos, como finanzas, economía, meteorología y más.</a:t>
          </a:r>
          <a:endParaRPr lang="en-US" sz="1600" kern="1200" dirty="0"/>
        </a:p>
      </dsp:txBody>
      <dsp:txXfrm>
        <a:off x="7942012" y="2067923"/>
        <a:ext cx="3014271" cy="143200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8A07E-5AF8-4299-8D68-2AC09A95A690}">
      <dsp:nvSpPr>
        <dsp:cNvPr id="0" name=""/>
        <dsp:cNvSpPr/>
      </dsp:nvSpPr>
      <dsp:spPr>
        <a:xfrm>
          <a:off x="314327" y="1718267"/>
          <a:ext cx="924449" cy="9244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53653-74A5-40AE-AC91-ABAF5727923C}">
      <dsp:nvSpPr>
        <dsp:cNvPr id="0" name=""/>
        <dsp:cNvSpPr/>
      </dsp:nvSpPr>
      <dsp:spPr>
        <a:xfrm>
          <a:off x="508462" y="1912402"/>
          <a:ext cx="536180" cy="5361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6CA132-95E6-4640-8275-AF8A80D729B7}">
      <dsp:nvSpPr>
        <dsp:cNvPr id="0" name=""/>
        <dsp:cNvSpPr/>
      </dsp:nvSpPr>
      <dsp:spPr>
        <a:xfrm>
          <a:off x="1436873" y="1718267"/>
          <a:ext cx="2179059" cy="924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s-ES" sz="1600" b="0" i="0" kern="1200" dirty="0"/>
            <a:t>El modelo es un tipo de modelo estocástico que combina características tanto de los modelos </a:t>
          </a:r>
          <a:r>
            <a:rPr lang="es-ES" sz="1600" b="0" i="0" kern="1200" dirty="0" err="1"/>
            <a:t>autoregresivos</a:t>
          </a:r>
          <a:r>
            <a:rPr lang="es-ES" sz="1600" b="0" i="0" kern="1200" dirty="0"/>
            <a:t> (AR) como de los modelos de medias móviles (MA). </a:t>
          </a:r>
          <a:endParaRPr lang="en-US" sz="1600" kern="1200" dirty="0"/>
        </a:p>
      </dsp:txBody>
      <dsp:txXfrm>
        <a:off x="1436873" y="1718267"/>
        <a:ext cx="2179059" cy="924449"/>
      </dsp:txXfrm>
    </dsp:sp>
    <dsp:sp modelId="{64CA8FAC-A5A6-412E-B927-2D4788F7B939}">
      <dsp:nvSpPr>
        <dsp:cNvPr id="0" name=""/>
        <dsp:cNvSpPr/>
      </dsp:nvSpPr>
      <dsp:spPr>
        <a:xfrm>
          <a:off x="3995617" y="1718267"/>
          <a:ext cx="924449" cy="9244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C66F80-AF3A-456F-80A6-9DD146EC3DFB}">
      <dsp:nvSpPr>
        <dsp:cNvPr id="0" name=""/>
        <dsp:cNvSpPr/>
      </dsp:nvSpPr>
      <dsp:spPr>
        <a:xfrm>
          <a:off x="4189751" y="1912402"/>
          <a:ext cx="536180" cy="5361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F636F6-5254-44F8-AD6A-D6672BA4E186}">
      <dsp:nvSpPr>
        <dsp:cNvPr id="0" name=""/>
        <dsp:cNvSpPr/>
      </dsp:nvSpPr>
      <dsp:spPr>
        <a:xfrm>
          <a:off x="5118163" y="1718267"/>
          <a:ext cx="2179059" cy="924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s-ES" sz="1600" b="0" i="0" kern="1200"/>
            <a:t>Este modelo se utiliza comúnmente en el análisis y pronóstico de series de tiempo para capturar tanto la dependencia temporal de las observaciones como la estructura de ruido en los datos.</a:t>
          </a:r>
          <a:endParaRPr lang="en-US" sz="1600" kern="1200"/>
        </a:p>
      </dsp:txBody>
      <dsp:txXfrm>
        <a:off x="5118163" y="1718267"/>
        <a:ext cx="2179059" cy="924449"/>
      </dsp:txXfrm>
    </dsp:sp>
    <dsp:sp modelId="{178C6F03-06F0-4BAC-BCBA-7DEDC1934871}">
      <dsp:nvSpPr>
        <dsp:cNvPr id="0" name=""/>
        <dsp:cNvSpPr/>
      </dsp:nvSpPr>
      <dsp:spPr>
        <a:xfrm>
          <a:off x="7676907" y="1718267"/>
          <a:ext cx="924449" cy="9244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55C8C-35F6-4230-B9C0-CD35DC98A82E}">
      <dsp:nvSpPr>
        <dsp:cNvPr id="0" name=""/>
        <dsp:cNvSpPr/>
      </dsp:nvSpPr>
      <dsp:spPr>
        <a:xfrm>
          <a:off x="7871041" y="1912402"/>
          <a:ext cx="536180" cy="5361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40E407-C947-4A36-BBB7-B453BA81F771}">
      <dsp:nvSpPr>
        <dsp:cNvPr id="0" name=""/>
        <dsp:cNvSpPr/>
      </dsp:nvSpPr>
      <dsp:spPr>
        <a:xfrm>
          <a:off x="8799452" y="1718267"/>
          <a:ext cx="2179059" cy="924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s-ES" sz="1600" kern="1200"/>
            <a:t>Estos modelos son ampliamente utilizados en el análisis de series de tiempo para modelar y predecir datos en una variedad de campos, como finanzas, economía, meteorología y más.</a:t>
          </a:r>
          <a:endParaRPr lang="en-US" sz="1600" kern="1200"/>
        </a:p>
      </dsp:txBody>
      <dsp:txXfrm>
        <a:off x="8799452" y="1718267"/>
        <a:ext cx="2179059" cy="92444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5E185-D63E-44CB-A741-1199A8785907}">
      <dsp:nvSpPr>
        <dsp:cNvPr id="0" name=""/>
        <dsp:cNvSpPr/>
      </dsp:nvSpPr>
      <dsp:spPr>
        <a:xfrm>
          <a:off x="1049861" y="1013366"/>
          <a:ext cx="1477465" cy="14774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F5E906-C988-416A-9F9A-9E58AB1D442C}">
      <dsp:nvSpPr>
        <dsp:cNvPr id="0" name=""/>
        <dsp:cNvSpPr/>
      </dsp:nvSpPr>
      <dsp:spPr>
        <a:xfrm>
          <a:off x="146965" y="2898656"/>
          <a:ext cx="3283256"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El modelo </a:t>
          </a:r>
          <a:r>
            <a:rPr lang="es-ES" sz="1400" b="1" kern="1200" dirty="0"/>
            <a:t>ARIMA</a:t>
          </a:r>
          <a:r>
            <a:rPr lang="es-ES" sz="1400" kern="1200" dirty="0"/>
            <a:t> (</a:t>
          </a:r>
          <a:r>
            <a:rPr lang="es-ES" sz="1400" kern="1200" dirty="0" err="1"/>
            <a:t>Autoregressive</a:t>
          </a:r>
          <a:r>
            <a:rPr lang="es-ES" sz="1400" kern="1200" dirty="0"/>
            <a:t> </a:t>
          </a:r>
          <a:r>
            <a:rPr lang="es-ES" sz="1400" kern="1200" dirty="0" err="1"/>
            <a:t>Integrated</a:t>
          </a:r>
          <a:r>
            <a:rPr lang="es-ES" sz="1400" kern="1200" dirty="0"/>
            <a:t> </a:t>
          </a:r>
          <a:r>
            <a:rPr lang="es-ES" sz="1400" kern="1200" dirty="0" err="1"/>
            <a:t>Moving</a:t>
          </a:r>
          <a:r>
            <a:rPr lang="es-ES" sz="1400" kern="1200" dirty="0"/>
            <a:t> </a:t>
          </a:r>
          <a:r>
            <a:rPr lang="es-ES" sz="1400" kern="1200" dirty="0" err="1"/>
            <a:t>Average</a:t>
          </a:r>
          <a:r>
            <a:rPr lang="es-ES" sz="1400" kern="1200" dirty="0"/>
            <a:t>) es un tipo de modelo estocástico utilizado para analizar y predecir series de tiempo. </a:t>
          </a:r>
          <a:endParaRPr lang="en-US" sz="1400" kern="1200" dirty="0"/>
        </a:p>
      </dsp:txBody>
      <dsp:txXfrm>
        <a:off x="146965" y="2898656"/>
        <a:ext cx="3283256" cy="832500"/>
      </dsp:txXfrm>
    </dsp:sp>
    <dsp:sp modelId="{639C5EF1-790E-49D6-8857-EE0624AC668D}">
      <dsp:nvSpPr>
        <dsp:cNvPr id="0" name=""/>
        <dsp:cNvSpPr/>
      </dsp:nvSpPr>
      <dsp:spPr>
        <a:xfrm>
          <a:off x="4907687" y="1013366"/>
          <a:ext cx="1477465" cy="14774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02EF6D-F476-4316-921A-A70AF9F44228}">
      <dsp:nvSpPr>
        <dsp:cNvPr id="0" name=""/>
        <dsp:cNvSpPr/>
      </dsp:nvSpPr>
      <dsp:spPr>
        <a:xfrm>
          <a:off x="4004791" y="2898656"/>
          <a:ext cx="3283256"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Los modelos ARIMA son ampliamente utilizados en el análisis y pronóstico de series de tiempo en una variedad de campos, como economía, finanzas, meteorología, entre otros. </a:t>
          </a:r>
          <a:endParaRPr lang="en-US" sz="1400" kern="1200" dirty="0"/>
        </a:p>
      </dsp:txBody>
      <dsp:txXfrm>
        <a:off x="4004791" y="2898656"/>
        <a:ext cx="3283256" cy="832500"/>
      </dsp:txXfrm>
    </dsp:sp>
    <dsp:sp modelId="{634DCBB3-C0BF-4363-922F-CA6BEDA5476B}">
      <dsp:nvSpPr>
        <dsp:cNvPr id="0" name=""/>
        <dsp:cNvSpPr/>
      </dsp:nvSpPr>
      <dsp:spPr>
        <a:xfrm>
          <a:off x="8765513" y="1013366"/>
          <a:ext cx="1477465" cy="14774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65BA09-119E-4A5E-89E2-23E7652A3844}">
      <dsp:nvSpPr>
        <dsp:cNvPr id="0" name=""/>
        <dsp:cNvSpPr/>
      </dsp:nvSpPr>
      <dsp:spPr>
        <a:xfrm>
          <a:off x="7862617" y="2898656"/>
          <a:ext cx="3283256"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a:t>Son especialmente útiles cuando los datos exhiben tendencias y/o estacionalidad, ya que el componente de integración puede ayudar a controlar estas características. </a:t>
          </a:r>
          <a:endParaRPr lang="en-US" sz="1400" kern="1200"/>
        </a:p>
      </dsp:txBody>
      <dsp:txXfrm>
        <a:off x="7862617" y="2898656"/>
        <a:ext cx="3283256" cy="8325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ED076-E1CB-4938-A5B7-16B1796133B0}">
      <dsp:nvSpPr>
        <dsp:cNvPr id="0" name=""/>
        <dsp:cNvSpPr/>
      </dsp:nvSpPr>
      <dsp:spPr>
        <a:xfrm>
          <a:off x="0" y="0"/>
          <a:ext cx="11029615"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9FB17-2CA0-4E0B-A8D2-0569D624C678}">
      <dsp:nvSpPr>
        <dsp:cNvPr id="0" name=""/>
        <dsp:cNvSpPr/>
      </dsp:nvSpPr>
      <dsp:spPr>
        <a:xfrm>
          <a:off x="317832" y="236853"/>
          <a:ext cx="577877" cy="577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BCB870-1FF2-4550-92A9-A4D6A65D8775}">
      <dsp:nvSpPr>
        <dsp:cNvPr id="0" name=""/>
        <dsp:cNvSpPr/>
      </dsp:nvSpPr>
      <dsp:spPr>
        <a:xfrm>
          <a:off x="1213543" y="449"/>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711200">
            <a:lnSpc>
              <a:spcPct val="90000"/>
            </a:lnSpc>
            <a:spcBef>
              <a:spcPct val="0"/>
            </a:spcBef>
            <a:spcAft>
              <a:spcPct val="35000"/>
            </a:spcAft>
            <a:buNone/>
          </a:pPr>
          <a:r>
            <a:rPr lang="es-ES" sz="1600" b="1" kern="1200" dirty="0"/>
            <a:t>Componente </a:t>
          </a:r>
          <a:r>
            <a:rPr lang="es-ES" sz="1600" b="1" kern="1200" dirty="0" err="1"/>
            <a:t>Autoregresivo</a:t>
          </a:r>
          <a:r>
            <a:rPr lang="es-ES" sz="1600" b="1" kern="1200" dirty="0"/>
            <a:t> (AR): </a:t>
          </a:r>
          <a:r>
            <a:rPr lang="es-ES" sz="1600" kern="1200" dirty="0"/>
            <a:t>Este componente captura la relación lineal entre una observación en un momento dado y sus valores anteriores. Indica cómo la serie de tiempo depende de sus propios valores pasados.</a:t>
          </a:r>
          <a:endParaRPr lang="en-US" sz="1600" kern="1200" dirty="0"/>
        </a:p>
      </dsp:txBody>
      <dsp:txXfrm>
        <a:off x="1213543" y="449"/>
        <a:ext cx="9816071" cy="1050687"/>
      </dsp:txXfrm>
    </dsp:sp>
    <dsp:sp modelId="{2EA2656B-F98F-40DD-85BF-CB031B1276E3}">
      <dsp:nvSpPr>
        <dsp:cNvPr id="0" name=""/>
        <dsp:cNvSpPr/>
      </dsp:nvSpPr>
      <dsp:spPr>
        <a:xfrm>
          <a:off x="0" y="1313807"/>
          <a:ext cx="11029615"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89326-461E-41F8-9623-622D43DE5594}">
      <dsp:nvSpPr>
        <dsp:cNvPr id="0" name=""/>
        <dsp:cNvSpPr/>
      </dsp:nvSpPr>
      <dsp:spPr>
        <a:xfrm>
          <a:off x="317832" y="1550212"/>
          <a:ext cx="577877" cy="577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0666DE-8F63-48E4-87D1-E779B7F83ADB}">
      <dsp:nvSpPr>
        <dsp:cNvPr id="0" name=""/>
        <dsp:cNvSpPr/>
      </dsp:nvSpPr>
      <dsp:spPr>
        <a:xfrm>
          <a:off x="1213543" y="1313807"/>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711200">
            <a:lnSpc>
              <a:spcPct val="90000"/>
            </a:lnSpc>
            <a:spcBef>
              <a:spcPct val="0"/>
            </a:spcBef>
            <a:spcAft>
              <a:spcPct val="35000"/>
            </a:spcAft>
            <a:buNone/>
          </a:pPr>
          <a:r>
            <a:rPr lang="es-ES" sz="1600" b="1" kern="1200" dirty="0"/>
            <a:t>Componente de Media Móvil (MA): </a:t>
          </a:r>
          <a:r>
            <a:rPr lang="es-ES" sz="1600" kern="1200" dirty="0"/>
            <a:t>Este componente modela la relación entre una observación y los términos de error o residuos de observaciones pasadas. Indica cómo la serie de tiempo depende de los errores pasados.</a:t>
          </a:r>
          <a:endParaRPr lang="en-US" sz="1600" kern="1200" dirty="0"/>
        </a:p>
      </dsp:txBody>
      <dsp:txXfrm>
        <a:off x="1213543" y="1313807"/>
        <a:ext cx="9816071" cy="1050687"/>
      </dsp:txXfrm>
    </dsp:sp>
    <dsp:sp modelId="{6FE26544-8A4D-4BDB-9FA7-648350B3628C}">
      <dsp:nvSpPr>
        <dsp:cNvPr id="0" name=""/>
        <dsp:cNvSpPr/>
      </dsp:nvSpPr>
      <dsp:spPr>
        <a:xfrm>
          <a:off x="0" y="2627166"/>
          <a:ext cx="11029615"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20A5E-B8CE-416D-9BE6-AC2F18686043}">
      <dsp:nvSpPr>
        <dsp:cNvPr id="0" name=""/>
        <dsp:cNvSpPr/>
      </dsp:nvSpPr>
      <dsp:spPr>
        <a:xfrm>
          <a:off x="317832" y="2863571"/>
          <a:ext cx="577877" cy="5778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DBC5ED-0CA5-4B2A-8FE6-B5E1DE18BAC1}">
      <dsp:nvSpPr>
        <dsp:cNvPr id="0" name=""/>
        <dsp:cNvSpPr/>
      </dsp:nvSpPr>
      <dsp:spPr>
        <a:xfrm>
          <a:off x="1213543" y="2627166"/>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711200">
            <a:lnSpc>
              <a:spcPct val="90000"/>
            </a:lnSpc>
            <a:spcBef>
              <a:spcPct val="0"/>
            </a:spcBef>
            <a:spcAft>
              <a:spcPct val="35000"/>
            </a:spcAft>
            <a:buNone/>
          </a:pPr>
          <a:r>
            <a:rPr lang="es-ES" sz="1600" b="1" kern="1200" dirty="0"/>
            <a:t>Componente de Integración (I): </a:t>
          </a:r>
          <a:r>
            <a:rPr lang="es-ES" sz="1600" kern="1200" dirty="0"/>
            <a:t>Este componente se refiere al número de veces que es necesario diferenciar la serie de tiempo para hacerla estacionaria, es decir, para eliminar la tendencia y la variabilidad no constante. La integración se utiliza para hacer que la serie de tiempo sea estacionaria antes de aplicar los componentes ARMA.</a:t>
          </a:r>
          <a:endParaRPr lang="en-US" sz="1600" kern="1200" dirty="0"/>
        </a:p>
      </dsp:txBody>
      <dsp:txXfrm>
        <a:off x="1213543" y="2627166"/>
        <a:ext cx="9816071" cy="1050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4BB43-EC1F-4721-A1F9-8355FCAA026B}">
      <dsp:nvSpPr>
        <dsp:cNvPr id="0" name=""/>
        <dsp:cNvSpPr/>
      </dsp:nvSpPr>
      <dsp:spPr>
        <a:xfrm>
          <a:off x="42289" y="261156"/>
          <a:ext cx="1483835" cy="1483835"/>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EA66A-4060-4C2B-8065-FB4277CE45F0}">
      <dsp:nvSpPr>
        <dsp:cNvPr id="0" name=""/>
        <dsp:cNvSpPr/>
      </dsp:nvSpPr>
      <dsp:spPr>
        <a:xfrm>
          <a:off x="353895" y="572761"/>
          <a:ext cx="860624" cy="8606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66FB6D-8E1D-46DC-82C4-48E0CFC4EB31}">
      <dsp:nvSpPr>
        <dsp:cNvPr id="0" name=""/>
        <dsp:cNvSpPr/>
      </dsp:nvSpPr>
      <dsp:spPr>
        <a:xfrm>
          <a:off x="1844090" y="261156"/>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s-ES" sz="1600" kern="1200"/>
            <a:t>El término "estocástico" se utiliza en el contexto de la probabilidad y la estadística para describir un proceso o fenómeno que tiene un componente de incertidumbre o aleatoriedad. </a:t>
          </a:r>
          <a:endParaRPr lang="en-US" sz="1600" kern="1200"/>
        </a:p>
      </dsp:txBody>
      <dsp:txXfrm>
        <a:off x="1844090" y="261156"/>
        <a:ext cx="3497613" cy="1483835"/>
      </dsp:txXfrm>
    </dsp:sp>
    <dsp:sp modelId="{06A20C3B-21C1-4B17-A3C6-99AF2D965CFC}">
      <dsp:nvSpPr>
        <dsp:cNvPr id="0" name=""/>
        <dsp:cNvSpPr/>
      </dsp:nvSpPr>
      <dsp:spPr>
        <a:xfrm>
          <a:off x="5951136" y="261156"/>
          <a:ext cx="1483835" cy="1483835"/>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3F804-8D26-4889-8AD8-48D7651FBF30}">
      <dsp:nvSpPr>
        <dsp:cNvPr id="0" name=""/>
        <dsp:cNvSpPr/>
      </dsp:nvSpPr>
      <dsp:spPr>
        <a:xfrm>
          <a:off x="6262741" y="572761"/>
          <a:ext cx="860624" cy="8606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E05F64-ECF4-4130-8173-D59F634014C8}">
      <dsp:nvSpPr>
        <dsp:cNvPr id="0" name=""/>
        <dsp:cNvSpPr/>
      </dsp:nvSpPr>
      <dsp:spPr>
        <a:xfrm>
          <a:off x="7752936" y="261156"/>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s-ES" sz="1600" kern="1200" dirty="0"/>
            <a:t>Un proceso estocástico es aquel cuyo resultado no puede predecirse con certeza absoluta, ya que está sujeto a la influencia de variables aleatorias.</a:t>
          </a:r>
          <a:endParaRPr lang="en-US" sz="1600" kern="1200" dirty="0"/>
        </a:p>
      </dsp:txBody>
      <dsp:txXfrm>
        <a:off x="7752936" y="261156"/>
        <a:ext cx="3497613" cy="1483835"/>
      </dsp:txXfrm>
    </dsp:sp>
    <dsp:sp modelId="{F2E2D177-6886-4222-AB68-1D84CA56BCD6}">
      <dsp:nvSpPr>
        <dsp:cNvPr id="0" name=""/>
        <dsp:cNvSpPr/>
      </dsp:nvSpPr>
      <dsp:spPr>
        <a:xfrm>
          <a:off x="42289" y="2459808"/>
          <a:ext cx="1483835" cy="1483835"/>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ACB7A1-E524-49BF-93B3-A8B920DE4D97}">
      <dsp:nvSpPr>
        <dsp:cNvPr id="0" name=""/>
        <dsp:cNvSpPr/>
      </dsp:nvSpPr>
      <dsp:spPr>
        <a:xfrm>
          <a:off x="353895" y="2771413"/>
          <a:ext cx="860624" cy="8606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22326B-F9A9-445A-8EE5-6ED4139227E4}">
      <dsp:nvSpPr>
        <dsp:cNvPr id="0" name=""/>
        <dsp:cNvSpPr/>
      </dsp:nvSpPr>
      <dsp:spPr>
        <a:xfrm>
          <a:off x="1844090" y="2459808"/>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s-ES" sz="1600" kern="1200"/>
            <a:t>En el contexto de los procesos estocásticos, las variables o eventos pueden tener distribuciones de probabilidad asociadas que describen la incertidumbre en sus resultados. </a:t>
          </a:r>
          <a:endParaRPr lang="en-US" sz="1600" kern="1200"/>
        </a:p>
      </dsp:txBody>
      <dsp:txXfrm>
        <a:off x="1844090" y="2459808"/>
        <a:ext cx="3497613" cy="1483835"/>
      </dsp:txXfrm>
    </dsp:sp>
    <dsp:sp modelId="{4AF33CA1-4D66-4BE2-A33A-61866ECEE164}">
      <dsp:nvSpPr>
        <dsp:cNvPr id="0" name=""/>
        <dsp:cNvSpPr/>
      </dsp:nvSpPr>
      <dsp:spPr>
        <a:xfrm>
          <a:off x="5951136" y="2459808"/>
          <a:ext cx="1483835" cy="1483835"/>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3221F-64C1-45EC-B2A7-5352FD6FC306}">
      <dsp:nvSpPr>
        <dsp:cNvPr id="0" name=""/>
        <dsp:cNvSpPr/>
      </dsp:nvSpPr>
      <dsp:spPr>
        <a:xfrm>
          <a:off x="6262741" y="2771413"/>
          <a:ext cx="860624" cy="8606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15449C-E945-4CF2-93F3-796FD13F803F}">
      <dsp:nvSpPr>
        <dsp:cNvPr id="0" name=""/>
        <dsp:cNvSpPr/>
      </dsp:nvSpPr>
      <dsp:spPr>
        <a:xfrm>
          <a:off x="7752936" y="2459808"/>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s-ES" sz="1600" kern="1200"/>
            <a:t>Por ejemplo, en un proceso estocástico como el lanzamiento de una moneda, el resultado de "cara" o "cruz" no se puede predecir con certeza antes del lanzamiento, pero se puede estimar utilizando la teoría de la probabilidad.</a:t>
          </a:r>
          <a:endParaRPr lang="en-US" sz="1600" kern="1200"/>
        </a:p>
      </dsp:txBody>
      <dsp:txXfrm>
        <a:off x="7752936" y="2459808"/>
        <a:ext cx="3497613" cy="14838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A2526-701C-431B-B765-A49C011D59EC}">
      <dsp:nvSpPr>
        <dsp:cNvPr id="0" name=""/>
        <dsp:cNvSpPr/>
      </dsp:nvSpPr>
      <dsp:spPr>
        <a:xfrm>
          <a:off x="747260" y="507147"/>
          <a:ext cx="1464952" cy="1464952"/>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5E1CDE-B18D-4920-B2EE-AE40DB047E1C}">
      <dsp:nvSpPr>
        <dsp:cNvPr id="0" name=""/>
        <dsp:cNvSpPr/>
      </dsp:nvSpPr>
      <dsp:spPr>
        <a:xfrm>
          <a:off x="1059463" y="819350"/>
          <a:ext cx="840546" cy="8405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6E77A6-8332-46C5-8717-2E94B54A033D}">
      <dsp:nvSpPr>
        <dsp:cNvPr id="0" name=""/>
        <dsp:cNvSpPr/>
      </dsp:nvSpPr>
      <dsp:spPr>
        <a:xfrm>
          <a:off x="278956" y="2428395"/>
          <a:ext cx="2401561"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cap="none" dirty="0"/>
            <a:t>En un proceso estocástico, el estado del sistema en un momento dado se determina tanto por factores deterministas (predecibles) como por factores aleatorios. </a:t>
          </a:r>
          <a:endParaRPr lang="en-US" sz="1600" kern="1200" cap="none" dirty="0"/>
        </a:p>
      </dsp:txBody>
      <dsp:txXfrm>
        <a:off x="278956" y="2428395"/>
        <a:ext cx="2401561" cy="1485000"/>
      </dsp:txXfrm>
    </dsp:sp>
    <dsp:sp modelId="{DC32CEB8-5147-4DBE-AD76-D523F6CB7E72}">
      <dsp:nvSpPr>
        <dsp:cNvPr id="0" name=""/>
        <dsp:cNvSpPr/>
      </dsp:nvSpPr>
      <dsp:spPr>
        <a:xfrm>
          <a:off x="3569094" y="507147"/>
          <a:ext cx="1464952" cy="1464952"/>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22390-E518-417F-A242-B9A54B58D18D}">
      <dsp:nvSpPr>
        <dsp:cNvPr id="0" name=""/>
        <dsp:cNvSpPr/>
      </dsp:nvSpPr>
      <dsp:spPr>
        <a:xfrm>
          <a:off x="3881297" y="819350"/>
          <a:ext cx="840546" cy="8405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D90D68-498C-4390-A0DC-52384BDF871C}">
      <dsp:nvSpPr>
        <dsp:cNvPr id="0" name=""/>
        <dsp:cNvSpPr/>
      </dsp:nvSpPr>
      <dsp:spPr>
        <a:xfrm>
          <a:off x="3100790" y="2428395"/>
          <a:ext cx="2401561"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cap="none" dirty="0"/>
            <a:t>La componente determinista puede describirse mediante reglas o ecuaciones que relacionan el estado actual del sistema con sus estados anteriores</a:t>
          </a:r>
          <a:endParaRPr lang="en-US" sz="1600" kern="1200" cap="none" dirty="0"/>
        </a:p>
      </dsp:txBody>
      <dsp:txXfrm>
        <a:off x="3100790" y="2428395"/>
        <a:ext cx="2401561" cy="1485000"/>
      </dsp:txXfrm>
    </dsp:sp>
    <dsp:sp modelId="{44C8E1B3-81C9-4F20-A7D5-5E58FE1B19BB}">
      <dsp:nvSpPr>
        <dsp:cNvPr id="0" name=""/>
        <dsp:cNvSpPr/>
      </dsp:nvSpPr>
      <dsp:spPr>
        <a:xfrm>
          <a:off x="6390928" y="507147"/>
          <a:ext cx="1464952" cy="1464952"/>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92F109-C96A-4D2F-A9B4-83255B42F3E5}">
      <dsp:nvSpPr>
        <dsp:cNvPr id="0" name=""/>
        <dsp:cNvSpPr/>
      </dsp:nvSpPr>
      <dsp:spPr>
        <a:xfrm>
          <a:off x="6703131" y="819350"/>
          <a:ext cx="840546" cy="8405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A09D69-1B68-4C26-A977-12D4AE730E60}">
      <dsp:nvSpPr>
        <dsp:cNvPr id="0" name=""/>
        <dsp:cNvSpPr/>
      </dsp:nvSpPr>
      <dsp:spPr>
        <a:xfrm>
          <a:off x="5922624" y="2428395"/>
          <a:ext cx="2401561"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cap="none" dirty="0"/>
            <a:t>La componente estocástica del proceso introduce la incertidumbre o variabilidad inherente al sistema.</a:t>
          </a:r>
          <a:endParaRPr lang="en-US" sz="1600" kern="1200" cap="none" dirty="0"/>
        </a:p>
      </dsp:txBody>
      <dsp:txXfrm>
        <a:off x="5922624" y="2428395"/>
        <a:ext cx="2401561" cy="1485000"/>
      </dsp:txXfrm>
    </dsp:sp>
    <dsp:sp modelId="{731E84A0-F6F6-496E-8EC6-786CF8B48961}">
      <dsp:nvSpPr>
        <dsp:cNvPr id="0" name=""/>
        <dsp:cNvSpPr/>
      </dsp:nvSpPr>
      <dsp:spPr>
        <a:xfrm>
          <a:off x="9212763" y="507147"/>
          <a:ext cx="1464952" cy="1464952"/>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13066D-5762-423B-BADA-E6EEA9952BD4}">
      <dsp:nvSpPr>
        <dsp:cNvPr id="0" name=""/>
        <dsp:cNvSpPr/>
      </dsp:nvSpPr>
      <dsp:spPr>
        <a:xfrm>
          <a:off x="9524966" y="819350"/>
          <a:ext cx="840546" cy="8405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90B1EE-37AE-4E58-8087-59097C454CD7}">
      <dsp:nvSpPr>
        <dsp:cNvPr id="0" name=""/>
        <dsp:cNvSpPr/>
      </dsp:nvSpPr>
      <dsp:spPr>
        <a:xfrm>
          <a:off x="8744458" y="2428395"/>
          <a:ext cx="2401561"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cap="none" dirty="0"/>
            <a:t>Un proceso estocástico proporciona un marco para modelar y comprender la variabilidad y la incertidumbre en sistemas dinámicos a lo largo del tiempo.</a:t>
          </a:r>
          <a:endParaRPr lang="en-US" sz="1600" kern="1200" cap="none" dirty="0"/>
        </a:p>
      </dsp:txBody>
      <dsp:txXfrm>
        <a:off x="8744458" y="2428395"/>
        <a:ext cx="2401561" cy="148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B03E6-44FB-498B-A9F6-D703DF50ED7E}">
      <dsp:nvSpPr>
        <dsp:cNvPr id="0" name=""/>
        <dsp:cNvSpPr/>
      </dsp:nvSpPr>
      <dsp:spPr>
        <a:xfrm>
          <a:off x="0" y="1526"/>
          <a:ext cx="11029615" cy="7737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19BE45-BCCD-4432-8B07-F96C9E28EF51}">
      <dsp:nvSpPr>
        <dsp:cNvPr id="0" name=""/>
        <dsp:cNvSpPr/>
      </dsp:nvSpPr>
      <dsp:spPr>
        <a:xfrm>
          <a:off x="234055" y="175617"/>
          <a:ext cx="425555" cy="425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642BFBA-237D-4B4D-ADDB-C1862D638060}">
      <dsp:nvSpPr>
        <dsp:cNvPr id="0" name=""/>
        <dsp:cNvSpPr/>
      </dsp:nvSpPr>
      <dsp:spPr>
        <a:xfrm>
          <a:off x="893665" y="1526"/>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711200">
            <a:lnSpc>
              <a:spcPct val="100000"/>
            </a:lnSpc>
            <a:spcBef>
              <a:spcPct val="0"/>
            </a:spcBef>
            <a:spcAft>
              <a:spcPct val="35000"/>
            </a:spcAft>
            <a:buNone/>
          </a:pPr>
          <a:r>
            <a:rPr lang="es-ES" sz="1600" kern="1200" dirty="0"/>
            <a:t>Esto significa que </a:t>
          </a:r>
          <a14:m xmlns:a14="http://schemas.microsoft.com/office/drawing/2010/main">
            <m:oMath xmlns:m="http://schemas.openxmlformats.org/officeDocument/2006/math">
              <m:sSub>
                <m:sSubPr>
                  <m:ctrlPr>
                    <a:rPr lang="es-ES" sz="1600" i="1" kern="1200">
                      <a:latin typeface="Cambria Math" panose="02040503050406030204" pitchFamily="18" charset="0"/>
                    </a:rPr>
                  </m:ctrlPr>
                </m:sSubPr>
                <m:e>
                  <m:r>
                    <a:rPr lang="es-ES" sz="1600" kern="1200">
                      <a:latin typeface="Cambria Math" panose="02040503050406030204" pitchFamily="18" charset="0"/>
                    </a:rPr>
                    <m:t>𝑥</m:t>
                  </m:r>
                </m:e>
                <m:sub>
                  <m:r>
                    <a:rPr lang="es-CL" sz="1600" kern="1200">
                      <a:latin typeface="Cambria Math" panose="02040503050406030204" pitchFamily="18" charset="0"/>
                    </a:rPr>
                    <m:t>𝑡</m:t>
                  </m:r>
                </m:sub>
              </m:sSub>
            </m:oMath>
          </a14:m>
          <a:r>
            <a:rPr lang="es-ES" sz="1600" kern="1200" dirty="0"/>
            <a:t> es una variable aleatoria que evoluciona en el tiempo, y su evolución se registra para para todo momento </a:t>
          </a:r>
          <a14:m xmlns:a14="http://schemas.microsoft.com/office/drawing/2010/main">
            <m:oMath xmlns:m="http://schemas.openxmlformats.org/officeDocument/2006/math">
              <m:r>
                <a:rPr lang="es-ES" sz="1600" kern="1200">
                  <a:latin typeface="Cambria Math" panose="02040503050406030204" pitchFamily="18" charset="0"/>
                </a:rPr>
                <m:t>𝑡</m:t>
              </m:r>
            </m:oMath>
          </a14:m>
          <a:r>
            <a:rPr lang="es-ES" sz="1600" kern="1200" dirty="0"/>
            <a:t> igual o mayor a cero (es decir, que no puede ser negativo).</a:t>
          </a:r>
          <a:endParaRPr lang="en-US" sz="1600" kern="1200" dirty="0"/>
        </a:p>
      </dsp:txBody>
      <dsp:txXfrm>
        <a:off x="893665" y="1526"/>
        <a:ext cx="10135949" cy="773736"/>
      </dsp:txXfrm>
    </dsp:sp>
    <dsp:sp modelId="{9BB20E27-1228-46A9-93AD-ADD963ED9286}">
      <dsp:nvSpPr>
        <dsp:cNvPr id="0" name=""/>
        <dsp:cNvSpPr/>
      </dsp:nvSpPr>
      <dsp:spPr>
        <a:xfrm>
          <a:off x="0" y="968697"/>
          <a:ext cx="11029615" cy="7737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DEF52-7F2F-4D13-AB83-5A24046C3B49}">
      <dsp:nvSpPr>
        <dsp:cNvPr id="0" name=""/>
        <dsp:cNvSpPr/>
      </dsp:nvSpPr>
      <dsp:spPr>
        <a:xfrm>
          <a:off x="234055" y="1142788"/>
          <a:ext cx="425555" cy="425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54F35D-922B-4A96-9A2E-381F13818900}">
      <dsp:nvSpPr>
        <dsp:cNvPr id="0" name=""/>
        <dsp:cNvSpPr/>
      </dsp:nvSpPr>
      <dsp:spPr>
        <a:xfrm>
          <a:off x="893665" y="968697"/>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711200">
            <a:lnSpc>
              <a:spcPct val="100000"/>
            </a:lnSpc>
            <a:spcBef>
              <a:spcPct val="0"/>
            </a:spcBef>
            <a:spcAft>
              <a:spcPct val="35000"/>
            </a:spcAft>
            <a:buNone/>
          </a:pPr>
          <a:r>
            <a:rPr lang="es-ES" sz="1600" kern="1200" dirty="0"/>
            <a:t>Este proceso estocástico podría representar una amplia gama de fenómenos, dependiendo del contexto en el que se aplique. </a:t>
          </a:r>
          <a:endParaRPr lang="en-US" sz="1600" kern="1200" dirty="0"/>
        </a:p>
      </dsp:txBody>
      <dsp:txXfrm>
        <a:off x="893665" y="968697"/>
        <a:ext cx="10135949" cy="773736"/>
      </dsp:txXfrm>
    </dsp:sp>
    <dsp:sp modelId="{524DF0F8-C8A9-4382-BD2C-DDF5B0113DA0}">
      <dsp:nvSpPr>
        <dsp:cNvPr id="0" name=""/>
        <dsp:cNvSpPr/>
      </dsp:nvSpPr>
      <dsp:spPr>
        <a:xfrm>
          <a:off x="0" y="1935868"/>
          <a:ext cx="11029615" cy="7737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8EF39B-71D4-45B6-A600-838536FE9114}">
      <dsp:nvSpPr>
        <dsp:cNvPr id="0" name=""/>
        <dsp:cNvSpPr/>
      </dsp:nvSpPr>
      <dsp:spPr>
        <a:xfrm>
          <a:off x="234055" y="2109959"/>
          <a:ext cx="425555" cy="42555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E8A2E7-9250-4180-82B5-13079DF91DB5}">
      <dsp:nvSpPr>
        <dsp:cNvPr id="0" name=""/>
        <dsp:cNvSpPr/>
      </dsp:nvSpPr>
      <dsp:spPr>
        <a:xfrm>
          <a:off x="893665" y="1935868"/>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711200">
            <a:lnSpc>
              <a:spcPct val="100000"/>
            </a:lnSpc>
            <a:spcBef>
              <a:spcPct val="0"/>
            </a:spcBef>
            <a:spcAft>
              <a:spcPct val="35000"/>
            </a:spcAft>
            <a:buNone/>
          </a:pPr>
          <a:r>
            <a:rPr lang="es-ES" sz="1600" kern="1200" dirty="0"/>
            <a:t>Por ejemplo, </a:t>
          </a:r>
          <a14:m xmlns:a14="http://schemas.microsoft.com/office/drawing/2010/main">
            <m:oMath xmlns:m="http://schemas.openxmlformats.org/officeDocument/2006/math">
              <m:sSub>
                <m:sSubPr>
                  <m:ctrlPr>
                    <a:rPr lang="es-ES" sz="1600" i="1" kern="1200">
                      <a:latin typeface="Cambria Math" panose="02040503050406030204" pitchFamily="18" charset="0"/>
                    </a:rPr>
                  </m:ctrlPr>
                </m:sSubPr>
                <m:e>
                  <m:r>
                    <a:rPr lang="es-ES" sz="1600" kern="1200">
                      <a:latin typeface="Cambria Math" panose="02040503050406030204" pitchFamily="18" charset="0"/>
                    </a:rPr>
                    <m:t>𝑥</m:t>
                  </m:r>
                </m:e>
                <m:sub>
                  <m:r>
                    <a:rPr lang="es-CL" sz="1600" kern="1200">
                      <a:latin typeface="Cambria Math" panose="02040503050406030204" pitchFamily="18" charset="0"/>
                    </a:rPr>
                    <m:t>𝑡</m:t>
                  </m:r>
                </m:sub>
              </m:sSub>
            </m:oMath>
          </a14:m>
          <a:r>
            <a:rPr lang="es-ES" sz="1600" kern="1200" dirty="0"/>
            <a:t> podría representar el precio de las acciones en la bolsa de valores en el momento 𝑡, la temperatura en un lugar específico en el tiempo 𝑡, o cualquier otra cantidad que varíe de manera aleatoria a lo largo del tiempo.</a:t>
          </a:r>
          <a:endParaRPr lang="en-US" sz="1600" kern="1200" dirty="0"/>
        </a:p>
      </dsp:txBody>
      <dsp:txXfrm>
        <a:off x="893665" y="1935868"/>
        <a:ext cx="10135949" cy="773736"/>
      </dsp:txXfrm>
    </dsp:sp>
    <dsp:sp modelId="{68E80887-E2C6-4FDC-A1B9-B3D96E6CB6E9}">
      <dsp:nvSpPr>
        <dsp:cNvPr id="0" name=""/>
        <dsp:cNvSpPr/>
      </dsp:nvSpPr>
      <dsp:spPr>
        <a:xfrm>
          <a:off x="0" y="2903039"/>
          <a:ext cx="11029615" cy="7737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3933C-09D0-440A-A735-81BD32DFD948}">
      <dsp:nvSpPr>
        <dsp:cNvPr id="0" name=""/>
        <dsp:cNvSpPr/>
      </dsp:nvSpPr>
      <dsp:spPr>
        <a:xfrm>
          <a:off x="234055" y="3077130"/>
          <a:ext cx="425555" cy="42555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9CF982-F339-4BD6-988A-52F772EA6D0A}">
      <dsp:nvSpPr>
        <dsp:cNvPr id="0" name=""/>
        <dsp:cNvSpPr/>
      </dsp:nvSpPr>
      <dsp:spPr>
        <a:xfrm>
          <a:off x="893665" y="2903039"/>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711200">
            <a:lnSpc>
              <a:spcPct val="100000"/>
            </a:lnSpc>
            <a:spcBef>
              <a:spcPct val="0"/>
            </a:spcBef>
            <a:spcAft>
              <a:spcPct val="35000"/>
            </a:spcAft>
            <a:buNone/>
          </a:pPr>
          <a:r>
            <a:rPr lang="es-ES" sz="1600" kern="1200" dirty="0"/>
            <a:t>Como ocurre con cualquier variable aleatoria, podremos calcular sus medias, varianzas, covarianzas, </a:t>
          </a:r>
          <a:r>
            <a:rPr lang="es-ES" sz="1600" kern="1200" dirty="0" err="1"/>
            <a:t>etc</a:t>
          </a:r>
          <a:r>
            <a:rPr lang="es-ES" sz="1600" kern="1200" dirty="0"/>
            <a:t>…</a:t>
          </a:r>
          <a:endParaRPr lang="en-US" sz="1600" kern="1200" dirty="0"/>
        </a:p>
      </dsp:txBody>
      <dsp:txXfrm>
        <a:off x="893665" y="2903039"/>
        <a:ext cx="10135949" cy="7737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4D4E5-92C5-4F37-95A2-D9F84196426E}">
      <dsp:nvSpPr>
        <dsp:cNvPr id="0" name=""/>
        <dsp:cNvSpPr/>
      </dsp:nvSpPr>
      <dsp:spPr>
        <a:xfrm>
          <a:off x="947725" y="74504"/>
          <a:ext cx="1244098" cy="12440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E74FE-EBE1-4DD8-95B0-3D1373DAC9F0}">
      <dsp:nvSpPr>
        <dsp:cNvPr id="0" name=""/>
        <dsp:cNvSpPr/>
      </dsp:nvSpPr>
      <dsp:spPr>
        <a:xfrm>
          <a:off x="1208986" y="335765"/>
          <a:ext cx="721577" cy="7215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D348B7-A662-4310-8839-A12C072C9165}">
      <dsp:nvSpPr>
        <dsp:cNvPr id="0" name=""/>
        <dsp:cNvSpPr/>
      </dsp:nvSpPr>
      <dsp:spPr>
        <a:xfrm>
          <a:off x="2458416" y="74504"/>
          <a:ext cx="2932518" cy="1244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dirty="0"/>
            <a:t>Facilita el análisis</a:t>
          </a:r>
          <a:endParaRPr lang="en-US" sz="2400" kern="1200" dirty="0"/>
        </a:p>
      </dsp:txBody>
      <dsp:txXfrm>
        <a:off x="2458416" y="74504"/>
        <a:ext cx="2932518" cy="1244098"/>
      </dsp:txXfrm>
    </dsp:sp>
    <dsp:sp modelId="{CB619E15-5729-4649-8619-CEE02A408C5D}">
      <dsp:nvSpPr>
        <dsp:cNvPr id="0" name=""/>
        <dsp:cNvSpPr/>
      </dsp:nvSpPr>
      <dsp:spPr>
        <a:xfrm>
          <a:off x="5901904" y="74504"/>
          <a:ext cx="1244098" cy="12440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992FA-1A19-4FA4-A785-FD531DED8CF1}">
      <dsp:nvSpPr>
        <dsp:cNvPr id="0" name=""/>
        <dsp:cNvSpPr/>
      </dsp:nvSpPr>
      <dsp:spPr>
        <a:xfrm>
          <a:off x="6163165" y="335765"/>
          <a:ext cx="721577" cy="7215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BE49D0-D79D-4815-A2E3-0713EF228C05}">
      <dsp:nvSpPr>
        <dsp:cNvPr id="0" name=""/>
        <dsp:cNvSpPr/>
      </dsp:nvSpPr>
      <dsp:spPr>
        <a:xfrm>
          <a:off x="7412595" y="74504"/>
          <a:ext cx="2932518" cy="1244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dirty="0"/>
            <a:t>Permite la predicción</a:t>
          </a:r>
          <a:endParaRPr lang="en-US" sz="2400" kern="1200" dirty="0"/>
        </a:p>
      </dsp:txBody>
      <dsp:txXfrm>
        <a:off x="7412595" y="74504"/>
        <a:ext cx="2932518" cy="1244098"/>
      </dsp:txXfrm>
    </dsp:sp>
    <dsp:sp modelId="{92E3E48D-3767-482B-A21A-34A000D8ABFB}">
      <dsp:nvSpPr>
        <dsp:cNvPr id="0" name=""/>
        <dsp:cNvSpPr/>
      </dsp:nvSpPr>
      <dsp:spPr>
        <a:xfrm>
          <a:off x="947725" y="1858754"/>
          <a:ext cx="1244098" cy="12440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A300A-1020-418F-BA08-75FD6142B990}">
      <dsp:nvSpPr>
        <dsp:cNvPr id="0" name=""/>
        <dsp:cNvSpPr/>
      </dsp:nvSpPr>
      <dsp:spPr>
        <a:xfrm>
          <a:off x="1208986" y="2120015"/>
          <a:ext cx="721577" cy="7215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CD98E6-5BF5-41AD-9903-CE95EC4B8146}">
      <dsp:nvSpPr>
        <dsp:cNvPr id="0" name=""/>
        <dsp:cNvSpPr/>
      </dsp:nvSpPr>
      <dsp:spPr>
        <a:xfrm>
          <a:off x="2458416" y="1858754"/>
          <a:ext cx="2932518" cy="1244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dirty="0"/>
            <a:t>Simplifica la modelización</a:t>
          </a:r>
          <a:endParaRPr lang="en-US" sz="2400" kern="1200" dirty="0"/>
        </a:p>
      </dsp:txBody>
      <dsp:txXfrm>
        <a:off x="2458416" y="1858754"/>
        <a:ext cx="2932518" cy="1244098"/>
      </dsp:txXfrm>
    </dsp:sp>
    <dsp:sp modelId="{8119E918-A0B8-46A2-9A92-A1258F0DFEF5}">
      <dsp:nvSpPr>
        <dsp:cNvPr id="0" name=""/>
        <dsp:cNvSpPr/>
      </dsp:nvSpPr>
      <dsp:spPr>
        <a:xfrm>
          <a:off x="5901904" y="1858754"/>
          <a:ext cx="1244098" cy="12440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2B5C89-4F31-4AE1-9EFE-B1E951C51ED0}">
      <dsp:nvSpPr>
        <dsp:cNvPr id="0" name=""/>
        <dsp:cNvSpPr/>
      </dsp:nvSpPr>
      <dsp:spPr>
        <a:xfrm>
          <a:off x="6163165" y="2120015"/>
          <a:ext cx="721577" cy="7215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755E80-D647-4699-8C9C-3721B7CAFE97}">
      <dsp:nvSpPr>
        <dsp:cNvPr id="0" name=""/>
        <dsp:cNvSpPr/>
      </dsp:nvSpPr>
      <dsp:spPr>
        <a:xfrm>
          <a:off x="7412595" y="1858754"/>
          <a:ext cx="2932518" cy="1244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dirty="0"/>
            <a:t>Mejora la interpretación</a:t>
          </a:r>
          <a:endParaRPr lang="en-US" sz="2400" kern="1200" dirty="0"/>
        </a:p>
      </dsp:txBody>
      <dsp:txXfrm>
        <a:off x="7412595" y="1858754"/>
        <a:ext cx="2932518" cy="12440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5E130-1F57-4759-AB19-15C2D9655EFD}">
      <dsp:nvSpPr>
        <dsp:cNvPr id="0" name=""/>
        <dsp:cNvSpPr/>
      </dsp:nvSpPr>
      <dsp:spPr>
        <a:xfrm>
          <a:off x="0" y="3556"/>
          <a:ext cx="11029950" cy="121835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7A8D8-3FCE-4D64-8B87-8A26A673EE50}">
      <dsp:nvSpPr>
        <dsp:cNvPr id="0" name=""/>
        <dsp:cNvSpPr/>
      </dsp:nvSpPr>
      <dsp:spPr>
        <a:xfrm>
          <a:off x="368553" y="277687"/>
          <a:ext cx="670752" cy="6700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A3ABA2-9E50-42DB-8EC6-BB1BAEF8B435}">
      <dsp:nvSpPr>
        <dsp:cNvPr id="0" name=""/>
        <dsp:cNvSpPr/>
      </dsp:nvSpPr>
      <dsp:spPr>
        <a:xfrm>
          <a:off x="1407860" y="3556"/>
          <a:ext cx="9548133" cy="1219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69" tIns="129069" rIns="129069" bIns="129069" numCol="1" spcCol="1270" anchor="ctr" anchorCtr="0">
          <a:noAutofit/>
        </a:bodyPr>
        <a:lstStyle/>
        <a:p>
          <a:pPr marL="0" lvl="0" indent="0" algn="l" defTabSz="800100">
            <a:lnSpc>
              <a:spcPct val="100000"/>
            </a:lnSpc>
            <a:spcBef>
              <a:spcPct val="0"/>
            </a:spcBef>
            <a:spcAft>
              <a:spcPct val="35000"/>
            </a:spcAft>
            <a:buNone/>
          </a:pPr>
          <a:r>
            <a:rPr lang="es-ES" sz="1800" kern="1200"/>
            <a:t>Un </a:t>
          </a:r>
          <a:r>
            <a:rPr lang="es-ES" sz="1800" b="1" kern="1200"/>
            <a:t>proceso estacionario en sentido débil </a:t>
          </a:r>
          <a:r>
            <a:rPr lang="es-ES" sz="1800" kern="1200"/>
            <a:t>es un proceso estocástico cuyas propiedades estadísticas permanecen constantes en el tiempo.</a:t>
          </a:r>
          <a:endParaRPr lang="en-US" sz="1800" kern="1200"/>
        </a:p>
      </dsp:txBody>
      <dsp:txXfrm>
        <a:off x="1407860" y="3556"/>
        <a:ext cx="9548133" cy="1219550"/>
      </dsp:txXfrm>
    </dsp:sp>
    <dsp:sp modelId="{73D4F730-1C0D-4A2E-93CA-ACEA6D8D968F}">
      <dsp:nvSpPr>
        <dsp:cNvPr id="0" name=""/>
        <dsp:cNvSpPr/>
      </dsp:nvSpPr>
      <dsp:spPr>
        <a:xfrm>
          <a:off x="0" y="1510060"/>
          <a:ext cx="11029950" cy="121835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536217-80CB-4073-AC2F-3158462F6D38}">
      <dsp:nvSpPr>
        <dsp:cNvPr id="0" name=""/>
        <dsp:cNvSpPr/>
      </dsp:nvSpPr>
      <dsp:spPr>
        <a:xfrm>
          <a:off x="368553" y="1784191"/>
          <a:ext cx="670752" cy="6700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0D7D3F-05F6-46DB-82CC-3F030E26D6E7}">
      <dsp:nvSpPr>
        <dsp:cNvPr id="0" name=""/>
        <dsp:cNvSpPr/>
      </dsp:nvSpPr>
      <dsp:spPr>
        <a:xfrm>
          <a:off x="1407860" y="1510060"/>
          <a:ext cx="9548133" cy="1219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69" tIns="129069" rIns="129069" bIns="129069" numCol="1" spcCol="1270" anchor="ctr" anchorCtr="0">
          <a:noAutofit/>
        </a:bodyPr>
        <a:lstStyle/>
        <a:p>
          <a:pPr marL="0" lvl="0" indent="0" algn="l" defTabSz="800100">
            <a:lnSpc>
              <a:spcPct val="100000"/>
            </a:lnSpc>
            <a:spcBef>
              <a:spcPct val="0"/>
            </a:spcBef>
            <a:spcAft>
              <a:spcPct val="35000"/>
            </a:spcAft>
            <a:buNone/>
          </a:pPr>
          <a:r>
            <a:rPr lang="es-ES" sz="1800" kern="1200" dirty="0"/>
            <a:t>Cuando se dice que la distribución conjunta de un proceso estacionario en sentido débil permanece invariante en el tiempo, significa que la distribución conjunta de cualquier conjunto de observaciones en diferentes momentos del tiempo es la misma.</a:t>
          </a:r>
          <a:endParaRPr lang="en-US" sz="1800" kern="1200" dirty="0"/>
        </a:p>
      </dsp:txBody>
      <dsp:txXfrm>
        <a:off x="1407860" y="1510060"/>
        <a:ext cx="9548133" cy="1219550"/>
      </dsp:txXfrm>
    </dsp:sp>
    <dsp:sp modelId="{70FA7CE2-35C9-4E13-B478-CDB45E6B265C}">
      <dsp:nvSpPr>
        <dsp:cNvPr id="0" name=""/>
        <dsp:cNvSpPr/>
      </dsp:nvSpPr>
      <dsp:spPr>
        <a:xfrm>
          <a:off x="0" y="3016564"/>
          <a:ext cx="11029950" cy="121835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CA84EB-519C-408C-AAE9-032FB6213668}">
      <dsp:nvSpPr>
        <dsp:cNvPr id="0" name=""/>
        <dsp:cNvSpPr/>
      </dsp:nvSpPr>
      <dsp:spPr>
        <a:xfrm>
          <a:off x="368914" y="3290695"/>
          <a:ext cx="670752" cy="6700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E0B9B7-7ED4-4DA3-A6CE-7417958C07ED}">
      <dsp:nvSpPr>
        <dsp:cNvPr id="0" name=""/>
        <dsp:cNvSpPr/>
      </dsp:nvSpPr>
      <dsp:spPr>
        <a:xfrm>
          <a:off x="1408581" y="3016564"/>
          <a:ext cx="9548133" cy="1219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69" tIns="129069" rIns="129069" bIns="129069" numCol="1" spcCol="1270" anchor="ctr" anchorCtr="0">
          <a:noAutofit/>
        </a:bodyPr>
        <a:lstStyle/>
        <a:p>
          <a:pPr marL="0" lvl="0" indent="0" algn="l" defTabSz="800100">
            <a:lnSpc>
              <a:spcPct val="100000"/>
            </a:lnSpc>
            <a:spcBef>
              <a:spcPct val="0"/>
            </a:spcBef>
            <a:spcAft>
              <a:spcPct val="35000"/>
            </a:spcAft>
            <a:buNone/>
          </a:pPr>
          <a:r>
            <a:rPr lang="es-ES" sz="1800" kern="1200" dirty="0"/>
            <a:t>Aunque un proceso estocástico puede tener diferentes niveles de estacionariedad, esta es la más comúnmente utilizada y relevante en el análisis de series de tiempo debido a su facilidad de verificación, interpretación intuitiva, aplicabilidad generalizada y relevancia en numerosos métodos y modelos estadísticos.</a:t>
          </a:r>
          <a:endParaRPr lang="en-US" sz="1800" kern="1200" dirty="0"/>
        </a:p>
      </dsp:txBody>
      <dsp:txXfrm>
        <a:off x="1408581" y="3016564"/>
        <a:ext cx="9548133" cy="12195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9910F-2C68-45A1-A1EA-09AE3D3A2C1D}">
      <dsp:nvSpPr>
        <dsp:cNvPr id="0" name=""/>
        <dsp:cNvSpPr/>
      </dsp:nvSpPr>
      <dsp:spPr>
        <a:xfrm>
          <a:off x="1421992" y="677991"/>
          <a:ext cx="943493" cy="9434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2B67FC-72A5-4122-AC99-CFD91A85E06E}">
      <dsp:nvSpPr>
        <dsp:cNvPr id="0" name=""/>
        <dsp:cNvSpPr/>
      </dsp:nvSpPr>
      <dsp:spPr>
        <a:xfrm>
          <a:off x="387777" y="2087254"/>
          <a:ext cx="3011923" cy="1692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b="1" kern="1200" dirty="0"/>
            <a:t>Media constante: </a:t>
          </a:r>
          <a:r>
            <a:rPr lang="es-ES" sz="1600" kern="1200" dirty="0"/>
            <a:t>Un proceso estacionario en sentido débil debe tener una media constante a lo largo del tiempo. Esto significa que el valor promedio del proceso no cambia a medida que avanza el tiempo.</a:t>
          </a:r>
          <a:endParaRPr lang="en-US" sz="1600" kern="1200" dirty="0"/>
        </a:p>
      </dsp:txBody>
      <dsp:txXfrm>
        <a:off x="387777" y="2087254"/>
        <a:ext cx="3011923" cy="1692899"/>
      </dsp:txXfrm>
    </dsp:sp>
    <dsp:sp modelId="{6713DFF3-E8CA-48FD-ACD1-013DD69E1B1B}">
      <dsp:nvSpPr>
        <dsp:cNvPr id="0" name=""/>
        <dsp:cNvSpPr/>
      </dsp:nvSpPr>
      <dsp:spPr>
        <a:xfrm>
          <a:off x="4840477" y="677991"/>
          <a:ext cx="943493" cy="943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9AE9AD-2350-400C-A019-9D4FE8BEA16E}">
      <dsp:nvSpPr>
        <dsp:cNvPr id="0" name=""/>
        <dsp:cNvSpPr/>
      </dsp:nvSpPr>
      <dsp:spPr>
        <a:xfrm>
          <a:off x="3766614" y="2087254"/>
          <a:ext cx="3091218" cy="1692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b="1" kern="1200" dirty="0"/>
            <a:t>Varianza constante: </a:t>
          </a:r>
          <a:r>
            <a:rPr lang="es-ES" sz="1600" kern="1200" dirty="0"/>
            <a:t>La varianza del proceso también debe ser constante en el tiempo. Esto implica que la dispersión de los valores del proceso alrededor de su media no cambia a medida que avanza el tiempo.</a:t>
          </a:r>
          <a:endParaRPr lang="en-US" sz="1600" kern="1200" dirty="0"/>
        </a:p>
      </dsp:txBody>
      <dsp:txXfrm>
        <a:off x="3766614" y="2087254"/>
        <a:ext cx="3091218" cy="1692899"/>
      </dsp:txXfrm>
    </dsp:sp>
    <dsp:sp modelId="{122FC03B-FFEC-4285-8D4F-1EC5ED3D245B}">
      <dsp:nvSpPr>
        <dsp:cNvPr id="0" name=""/>
        <dsp:cNvSpPr/>
      </dsp:nvSpPr>
      <dsp:spPr>
        <a:xfrm>
          <a:off x="8593158" y="677991"/>
          <a:ext cx="943493" cy="9434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0CDFF-5221-4192-B674-7897B7D98596}">
      <dsp:nvSpPr>
        <dsp:cNvPr id="0" name=""/>
        <dsp:cNvSpPr/>
      </dsp:nvSpPr>
      <dsp:spPr>
        <a:xfrm>
          <a:off x="7224747" y="2087254"/>
          <a:ext cx="3680314" cy="1692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b="1" kern="1200" dirty="0" err="1"/>
            <a:t>Autocovarianza</a:t>
          </a:r>
          <a:r>
            <a:rPr lang="es-ES" sz="1600" b="1" kern="1200" dirty="0"/>
            <a:t> constante: </a:t>
          </a:r>
          <a:r>
            <a:rPr lang="es-ES" sz="1600" kern="1200" dirty="0"/>
            <a:t>La </a:t>
          </a:r>
          <a:r>
            <a:rPr lang="es-ES" sz="1600" kern="1200" dirty="0" err="1"/>
            <a:t>autocovarianza</a:t>
          </a:r>
          <a:r>
            <a:rPr lang="es-ES" sz="1600" kern="1200" dirty="0"/>
            <a:t> entre dos observaciones del proceso debe ser constante para todos los pares de tiempos separados por la misma distancia temporal. Esto indica que la relación de covariación entre las observaciones del proceso no cambia con el tiempo.</a:t>
          </a:r>
          <a:endParaRPr lang="en-US" sz="1600" kern="1200" dirty="0"/>
        </a:p>
      </dsp:txBody>
      <dsp:txXfrm>
        <a:off x="7224747" y="2087254"/>
        <a:ext cx="3680314" cy="16928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7833B-8129-4929-AF68-4AE4B4F1B0E1}">
      <dsp:nvSpPr>
        <dsp:cNvPr id="0" name=""/>
        <dsp:cNvSpPr/>
      </dsp:nvSpPr>
      <dsp:spPr>
        <a:xfrm>
          <a:off x="0" y="4036"/>
          <a:ext cx="11029950" cy="85898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ABF70-D30B-4461-A1A1-4EEE4145C932}">
      <dsp:nvSpPr>
        <dsp:cNvPr id="0" name=""/>
        <dsp:cNvSpPr/>
      </dsp:nvSpPr>
      <dsp:spPr>
        <a:xfrm>
          <a:off x="259843" y="197309"/>
          <a:ext cx="472905" cy="4724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5E8C4F-FB1A-4508-97D1-458697425F8C}">
      <dsp:nvSpPr>
        <dsp:cNvPr id="0" name=""/>
        <dsp:cNvSpPr/>
      </dsp:nvSpPr>
      <dsp:spPr>
        <a:xfrm>
          <a:off x="992592" y="4036"/>
          <a:ext cx="9992514" cy="9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32" tIns="99432" rIns="99432" bIns="99432" numCol="1" spcCol="1270" anchor="ctr" anchorCtr="0">
          <a:noAutofit/>
        </a:bodyPr>
        <a:lstStyle/>
        <a:p>
          <a:pPr marL="0" lvl="0" indent="0" algn="l" defTabSz="800100">
            <a:lnSpc>
              <a:spcPct val="100000"/>
            </a:lnSpc>
            <a:spcBef>
              <a:spcPct val="0"/>
            </a:spcBef>
            <a:spcAft>
              <a:spcPct val="35000"/>
            </a:spcAft>
            <a:buNone/>
          </a:pPr>
          <a:r>
            <a:rPr lang="es-ES" sz="1800" kern="1200"/>
            <a:t>Un modelo estocástico escribe matemáticamente la evolución de un sistema a lo largo del tiempo, la cual está sujeta a la influencia de variables aleatorias. </a:t>
          </a:r>
          <a:endParaRPr lang="en-US" sz="1800" kern="1200"/>
        </a:p>
      </dsp:txBody>
      <dsp:txXfrm>
        <a:off x="992592" y="4036"/>
        <a:ext cx="9992514" cy="939518"/>
      </dsp:txXfrm>
    </dsp:sp>
    <dsp:sp modelId="{99295DDD-0094-4B10-B69E-5F6CFD6C8C6E}">
      <dsp:nvSpPr>
        <dsp:cNvPr id="0" name=""/>
        <dsp:cNvSpPr/>
      </dsp:nvSpPr>
      <dsp:spPr>
        <a:xfrm>
          <a:off x="0" y="1178434"/>
          <a:ext cx="11029950" cy="85898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E80B6-4A76-468B-8127-5C4D5441BFE8}">
      <dsp:nvSpPr>
        <dsp:cNvPr id="0" name=""/>
        <dsp:cNvSpPr/>
      </dsp:nvSpPr>
      <dsp:spPr>
        <a:xfrm>
          <a:off x="259843" y="1371706"/>
          <a:ext cx="472905" cy="4724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135A79-E7D9-4DF3-AA5B-9B9C5F78BE9A}">
      <dsp:nvSpPr>
        <dsp:cNvPr id="0" name=""/>
        <dsp:cNvSpPr/>
      </dsp:nvSpPr>
      <dsp:spPr>
        <a:xfrm>
          <a:off x="992592" y="1178434"/>
          <a:ext cx="9992514" cy="9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32" tIns="99432" rIns="99432" bIns="99432" numCol="1" spcCol="1270" anchor="ctr" anchorCtr="0">
          <a:noAutofit/>
        </a:bodyPr>
        <a:lstStyle/>
        <a:p>
          <a:pPr marL="0" lvl="0" indent="0" algn="l" defTabSz="800100">
            <a:lnSpc>
              <a:spcPct val="100000"/>
            </a:lnSpc>
            <a:spcBef>
              <a:spcPct val="0"/>
            </a:spcBef>
            <a:spcAft>
              <a:spcPct val="35000"/>
            </a:spcAft>
            <a:buNone/>
          </a:pPr>
          <a:r>
            <a:rPr lang="es-ES" sz="1800" kern="1200"/>
            <a:t>Un modelo estocástico es captura la aleatoriedad o la variabilidad (incertidumbre) inherente en los datos que está tratando de describir o predecir. </a:t>
          </a:r>
          <a:endParaRPr lang="en-US" sz="1800" kern="1200"/>
        </a:p>
      </dsp:txBody>
      <dsp:txXfrm>
        <a:off x="992592" y="1178434"/>
        <a:ext cx="9992514" cy="939518"/>
      </dsp:txXfrm>
    </dsp:sp>
    <dsp:sp modelId="{6290A74C-EDB9-48EA-9AAB-7FC9E63CF472}">
      <dsp:nvSpPr>
        <dsp:cNvPr id="0" name=""/>
        <dsp:cNvSpPr/>
      </dsp:nvSpPr>
      <dsp:spPr>
        <a:xfrm>
          <a:off x="0" y="2352831"/>
          <a:ext cx="11029950" cy="85898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21AFA9-9E85-4B78-B17C-21A010E43E50}">
      <dsp:nvSpPr>
        <dsp:cNvPr id="0" name=""/>
        <dsp:cNvSpPr/>
      </dsp:nvSpPr>
      <dsp:spPr>
        <a:xfrm>
          <a:off x="259843" y="2546104"/>
          <a:ext cx="472905" cy="4724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6C08D4-77CA-442B-812E-CA7CB70691DF}">
      <dsp:nvSpPr>
        <dsp:cNvPr id="0" name=""/>
        <dsp:cNvSpPr/>
      </dsp:nvSpPr>
      <dsp:spPr>
        <a:xfrm>
          <a:off x="992592" y="2352831"/>
          <a:ext cx="9992514" cy="9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32" tIns="99432" rIns="99432" bIns="99432" numCol="1" spcCol="1270" anchor="ctr" anchorCtr="0">
          <a:noAutofit/>
        </a:bodyPr>
        <a:lstStyle/>
        <a:p>
          <a:pPr marL="0" lvl="0" indent="0" algn="l" defTabSz="800100">
            <a:lnSpc>
              <a:spcPct val="100000"/>
            </a:lnSpc>
            <a:spcBef>
              <a:spcPct val="0"/>
            </a:spcBef>
            <a:spcAft>
              <a:spcPct val="35000"/>
            </a:spcAft>
            <a:buNone/>
          </a:pPr>
          <a:r>
            <a:rPr lang="es-ES" sz="1800" kern="1200"/>
            <a:t>En contraste con los modelos determinísticos, que predicen resultados exactos basados en condiciones iniciales específicas, los modelos estocásticos proporcionan resultados probables o distribuciones de probabilidades de posibles resultados.</a:t>
          </a:r>
          <a:endParaRPr lang="en-US" sz="1800" kern="1200"/>
        </a:p>
      </dsp:txBody>
      <dsp:txXfrm>
        <a:off x="992592" y="2352831"/>
        <a:ext cx="9992514" cy="939518"/>
      </dsp:txXfrm>
    </dsp:sp>
    <dsp:sp modelId="{BAC7F1C9-1F7E-4C01-B6F9-214242DB299E}">
      <dsp:nvSpPr>
        <dsp:cNvPr id="0" name=""/>
        <dsp:cNvSpPr/>
      </dsp:nvSpPr>
      <dsp:spPr>
        <a:xfrm>
          <a:off x="0" y="3527229"/>
          <a:ext cx="11029950" cy="85898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EAACF-89C7-4DCC-8D34-9E69B7A244BE}">
      <dsp:nvSpPr>
        <dsp:cNvPr id="0" name=""/>
        <dsp:cNvSpPr/>
      </dsp:nvSpPr>
      <dsp:spPr>
        <a:xfrm>
          <a:off x="259843" y="3720501"/>
          <a:ext cx="472905" cy="4724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5FD0CB-2A63-4D6F-AD86-F3263A059014}">
      <dsp:nvSpPr>
        <dsp:cNvPr id="0" name=""/>
        <dsp:cNvSpPr/>
      </dsp:nvSpPr>
      <dsp:spPr>
        <a:xfrm>
          <a:off x="992592" y="3527229"/>
          <a:ext cx="9992514" cy="9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32" tIns="99432" rIns="99432" bIns="99432" numCol="1" spcCol="1270" anchor="ctr" anchorCtr="0">
          <a:noAutofit/>
        </a:bodyPr>
        <a:lstStyle/>
        <a:p>
          <a:pPr marL="0" lvl="0" indent="0" algn="l" defTabSz="800100">
            <a:lnSpc>
              <a:spcPct val="100000"/>
            </a:lnSpc>
            <a:spcBef>
              <a:spcPct val="0"/>
            </a:spcBef>
            <a:spcAft>
              <a:spcPct val="35000"/>
            </a:spcAft>
            <a:buNone/>
          </a:pPr>
          <a:r>
            <a:rPr lang="es-ES" sz="1800" kern="1200"/>
            <a:t>Los modelos estocásticos son ampliamente utilizados en diversas disciplinas, como la estadística, la economía, la ingeniería, las finanzas y la física, entre otras, para modelar y comprender fenómenos que están sujetos a la incertidumbre y la variabilidad inherente.</a:t>
          </a:r>
          <a:endParaRPr lang="en-US" sz="1800" kern="1200"/>
        </a:p>
      </dsp:txBody>
      <dsp:txXfrm>
        <a:off x="992592" y="3527229"/>
        <a:ext cx="9992514" cy="9395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660CD-3AEA-43C8-A2D5-A1AEE61DEFAE}">
      <dsp:nvSpPr>
        <dsp:cNvPr id="0" name=""/>
        <dsp:cNvSpPr/>
      </dsp:nvSpPr>
      <dsp:spPr>
        <a:xfrm>
          <a:off x="674800" y="1414"/>
          <a:ext cx="1908008" cy="1144805"/>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1. AR</a:t>
          </a:r>
          <a:endParaRPr lang="en-US" sz="2400" kern="1200" dirty="0"/>
        </a:p>
      </dsp:txBody>
      <dsp:txXfrm>
        <a:off x="674800" y="1414"/>
        <a:ext cx="1908008" cy="1144805"/>
      </dsp:txXfrm>
    </dsp:sp>
    <dsp:sp modelId="{16D870BD-ECE2-4C00-B45F-4BAF21FC5907}">
      <dsp:nvSpPr>
        <dsp:cNvPr id="0" name=""/>
        <dsp:cNvSpPr/>
      </dsp:nvSpPr>
      <dsp:spPr>
        <a:xfrm>
          <a:off x="2773609" y="1414"/>
          <a:ext cx="1908008" cy="1144805"/>
        </a:xfrm>
        <a:prstGeom prst="rect">
          <a:avLst/>
        </a:prstGeom>
        <a:solidFill>
          <a:schemeClr val="accent2">
            <a:hueOff val="-2025358"/>
            <a:satOff val="-138"/>
            <a:lumOff val="32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2. MA</a:t>
          </a:r>
          <a:endParaRPr lang="en-US" sz="2400" kern="1200" dirty="0"/>
        </a:p>
      </dsp:txBody>
      <dsp:txXfrm>
        <a:off x="2773609" y="1414"/>
        <a:ext cx="1908008" cy="1144805"/>
      </dsp:txXfrm>
    </dsp:sp>
    <dsp:sp modelId="{14A62573-80B8-4CEA-B85A-1B794E70528B}">
      <dsp:nvSpPr>
        <dsp:cNvPr id="0" name=""/>
        <dsp:cNvSpPr/>
      </dsp:nvSpPr>
      <dsp:spPr>
        <a:xfrm>
          <a:off x="4872418" y="1414"/>
          <a:ext cx="1908008" cy="1144805"/>
        </a:xfrm>
        <a:prstGeom prst="rect">
          <a:avLst/>
        </a:prstGeom>
        <a:solidFill>
          <a:schemeClr val="accent2">
            <a:hueOff val="-4050717"/>
            <a:satOff val="-275"/>
            <a:lumOff val="654"/>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3. ARMA</a:t>
          </a:r>
          <a:endParaRPr lang="en-US" sz="2400" kern="1200" dirty="0"/>
        </a:p>
      </dsp:txBody>
      <dsp:txXfrm>
        <a:off x="4872418" y="1414"/>
        <a:ext cx="1908008" cy="1144805"/>
      </dsp:txXfrm>
    </dsp:sp>
    <dsp:sp modelId="{3ACC31FF-034F-4F4D-89E6-7DEC4240726A}">
      <dsp:nvSpPr>
        <dsp:cNvPr id="0" name=""/>
        <dsp:cNvSpPr/>
      </dsp:nvSpPr>
      <dsp:spPr>
        <a:xfrm>
          <a:off x="6971228" y="1414"/>
          <a:ext cx="1908008" cy="1144805"/>
        </a:xfrm>
        <a:prstGeom prst="rect">
          <a:avLst/>
        </a:prstGeom>
        <a:solidFill>
          <a:schemeClr val="accent2">
            <a:hueOff val="-6076075"/>
            <a:satOff val="-413"/>
            <a:lumOff val="981"/>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4. ARIMA</a:t>
          </a:r>
          <a:endParaRPr lang="en-US" sz="2400" kern="1200" dirty="0"/>
        </a:p>
      </dsp:txBody>
      <dsp:txXfrm>
        <a:off x="6971228" y="1414"/>
        <a:ext cx="1908008" cy="1144805"/>
      </dsp:txXfrm>
    </dsp:sp>
    <dsp:sp modelId="{971E2911-4E0F-4E25-8D20-FC6F42731D5A}">
      <dsp:nvSpPr>
        <dsp:cNvPr id="0" name=""/>
        <dsp:cNvSpPr/>
      </dsp:nvSpPr>
      <dsp:spPr>
        <a:xfrm>
          <a:off x="1724205" y="1337019"/>
          <a:ext cx="1908008" cy="1144805"/>
        </a:xfrm>
        <a:prstGeom prst="rect">
          <a:avLst/>
        </a:prstGeom>
        <a:solidFill>
          <a:schemeClr val="accent2">
            <a:hueOff val="-8101434"/>
            <a:satOff val="-551"/>
            <a:lumOff val="130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5. SARIMA</a:t>
          </a:r>
          <a:endParaRPr lang="en-US" sz="2400" kern="1200" dirty="0"/>
        </a:p>
      </dsp:txBody>
      <dsp:txXfrm>
        <a:off x="1724205" y="1337019"/>
        <a:ext cx="1908008" cy="1144805"/>
      </dsp:txXfrm>
    </dsp:sp>
    <dsp:sp modelId="{D9ECAAEA-7104-4ABE-9BF1-AC32201BA0E4}">
      <dsp:nvSpPr>
        <dsp:cNvPr id="0" name=""/>
        <dsp:cNvSpPr/>
      </dsp:nvSpPr>
      <dsp:spPr>
        <a:xfrm>
          <a:off x="3823014" y="1337019"/>
          <a:ext cx="1908008" cy="1144805"/>
        </a:xfrm>
        <a:prstGeom prst="rect">
          <a:avLst/>
        </a:prstGeom>
        <a:solidFill>
          <a:schemeClr val="accent2">
            <a:hueOff val="-10126791"/>
            <a:satOff val="-688"/>
            <a:lumOff val="1634"/>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6. ARIMAX</a:t>
          </a:r>
          <a:endParaRPr lang="en-US" sz="2400" kern="1200" dirty="0"/>
        </a:p>
      </dsp:txBody>
      <dsp:txXfrm>
        <a:off x="3823014" y="1337019"/>
        <a:ext cx="1908008" cy="1144805"/>
      </dsp:txXfrm>
    </dsp:sp>
    <dsp:sp modelId="{1DE735D7-7E9E-40F1-AC65-6D459FF881A9}">
      <dsp:nvSpPr>
        <dsp:cNvPr id="0" name=""/>
        <dsp:cNvSpPr/>
      </dsp:nvSpPr>
      <dsp:spPr>
        <a:xfrm>
          <a:off x="5921823" y="1337019"/>
          <a:ext cx="1908008" cy="1144805"/>
        </a:xfrm>
        <a:prstGeom prst="rect">
          <a:avLst/>
        </a:prstGeom>
        <a:solidFill>
          <a:schemeClr val="accent4"/>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7. SARIMAX</a:t>
          </a:r>
          <a:endParaRPr lang="en-US" sz="2400" kern="1200" dirty="0"/>
        </a:p>
      </dsp:txBody>
      <dsp:txXfrm>
        <a:off x="5921823" y="1337019"/>
        <a:ext cx="1908008" cy="114480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62B80FE-187A-4085-BD71-F0873FF7BD68}" type="datetime1">
              <a:rPr lang="es-ES" smtClean="0"/>
              <a:t>20/12/2024</a:t>
            </a:fld>
            <a:endParaRPr lang="es-ES"/>
          </a:p>
        </p:txBody>
      </p:sp>
      <p:sp>
        <p:nvSpPr>
          <p:cNvPr id="4" name="Marcador de pie de pá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s-ES" smtClean="0"/>
              <a:t>‹Nº›</a:t>
            </a:fld>
            <a:endParaRPr lang="es-E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59A2BD-4571-4110-BB3E-5D004DE434FA}" type="datetime1">
              <a:rPr lang="es-ES" noProof="0" smtClean="0"/>
              <a:t>20/12/2024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s-ES" noProof="0" smtClean="0"/>
              <a:t>‹Nº›</a:t>
            </a:fld>
            <a:endParaRPr lang="es-ES"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a:t>
            </a:fld>
            <a:endParaRPr lang="es-E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a:t>
            </a:fld>
            <a:endParaRPr lang="es-ES" noProof="0"/>
          </a:p>
        </p:txBody>
      </p:sp>
    </p:spTree>
    <p:extLst>
      <p:ext uri="{BB962C8B-B14F-4D97-AF65-F5344CB8AC3E}">
        <p14:creationId xmlns:p14="http://schemas.microsoft.com/office/powerpoint/2010/main" val="75751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6</a:t>
            </a:fld>
            <a:endParaRPr lang="es-ES"/>
          </a:p>
        </p:txBody>
      </p:sp>
    </p:spTree>
    <p:extLst>
      <p:ext uri="{BB962C8B-B14F-4D97-AF65-F5344CB8AC3E}">
        <p14:creationId xmlns:p14="http://schemas.microsoft.com/office/powerpoint/2010/main" val="4082966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22</a:t>
            </a:fld>
            <a:endParaRPr lang="es-ES"/>
          </a:p>
        </p:txBody>
      </p:sp>
    </p:spTree>
    <p:extLst>
      <p:ext uri="{BB962C8B-B14F-4D97-AF65-F5344CB8AC3E}">
        <p14:creationId xmlns:p14="http://schemas.microsoft.com/office/powerpoint/2010/main" val="2020218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34</a:t>
            </a:fld>
            <a:endParaRPr lang="es-ES" noProof="0"/>
          </a:p>
        </p:txBody>
      </p:sp>
    </p:spTree>
    <p:extLst>
      <p:ext uri="{BB962C8B-B14F-4D97-AF65-F5344CB8AC3E}">
        <p14:creationId xmlns:p14="http://schemas.microsoft.com/office/powerpoint/2010/main" val="3609837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41</a:t>
            </a:fld>
            <a:endParaRPr lang="es-ES" noProof="0"/>
          </a:p>
        </p:txBody>
      </p:sp>
    </p:spTree>
    <p:extLst>
      <p:ext uri="{BB962C8B-B14F-4D97-AF65-F5344CB8AC3E}">
        <p14:creationId xmlns:p14="http://schemas.microsoft.com/office/powerpoint/2010/main" val="748341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51</a:t>
            </a:fld>
            <a:endParaRPr lang="es-ES"/>
          </a:p>
        </p:txBody>
      </p:sp>
    </p:spTree>
    <p:extLst>
      <p:ext uri="{BB962C8B-B14F-4D97-AF65-F5344CB8AC3E}">
        <p14:creationId xmlns:p14="http://schemas.microsoft.com/office/powerpoint/2010/main" val="335943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F409C0D2-15DE-4FAC-845B-C48979FFAEB9}" type="datetime1">
              <a:rPr lang="es-ES" noProof="0" smtClean="0"/>
              <a:t>20/12/2024</a:t>
            </a:fld>
            <a:endParaRPr lang="es-ES" noProof="0"/>
          </a:p>
        </p:txBody>
      </p:sp>
      <p:sp>
        <p:nvSpPr>
          <p:cNvPr id="5" name="Marcador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8CF9F163-DD03-4353-882E-CE0F9A80F1C3}" type="datetime1">
              <a:rPr lang="es-ES" noProof="0" smtClean="0"/>
              <a:t>20/12/2024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839201" y="675726"/>
            <a:ext cx="2004164" cy="5183073"/>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8D2FF54C-EA2F-453C-857C-5C9ADB86CB43}" type="datetime1">
              <a:rPr lang="es-ES" noProof="0" smtClean="0"/>
              <a:t>20/12/2024</a:t>
            </a:fld>
            <a:endParaRPr lang="es-ES" noProof="0"/>
          </a:p>
        </p:txBody>
      </p:sp>
      <p:sp>
        <p:nvSpPr>
          <p:cNvPr id="5" name="Marcador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581192" y="2180496"/>
            <a:ext cx="11029615" cy="367830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7670FF6-52DC-429F-9C56-6A1BF295232E}" type="datetime1">
              <a:rPr lang="es-ES" noProof="0" smtClean="0"/>
              <a:t>20/12/2024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85E27922-51B6-4B96-9C28-2CD2060AE75A}" type="datetime1">
              <a:rPr lang="es-ES" noProof="0" smtClean="0"/>
              <a:t>20/12/2024</a:t>
            </a:fld>
            <a:endParaRPr lang="es-ES" noProof="0"/>
          </a:p>
        </p:txBody>
      </p:sp>
      <p:sp>
        <p:nvSpPr>
          <p:cNvPr id="5" name="Marcador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contenido 2"/>
          <p:cNvSpPr>
            <a:spLocks noGrp="1"/>
          </p:cNvSpPr>
          <p:nvPr>
            <p:ph sz="half" idx="1" hasCustomPrompt="1"/>
          </p:nvPr>
        </p:nvSpPr>
        <p:spPr>
          <a:xfrm>
            <a:off x="581193" y="2228003"/>
            <a:ext cx="5422390"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hasCustomPrompt="1"/>
          </p:nvPr>
        </p:nvSpPr>
        <p:spPr>
          <a:xfrm>
            <a:off x="6188417" y="2228003"/>
            <a:ext cx="5422392"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F3ECF5D1-1C98-40FD-9D65-EED7644802B9}" type="datetime1">
              <a:rPr lang="es-ES" noProof="0" smtClean="0"/>
              <a:t>20/12/2024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3"/>
          <p:cNvSpPr>
            <a:spLocks noGrp="1"/>
          </p:cNvSpPr>
          <p:nvPr>
            <p:ph sz="half" idx="2" hasCustomPrompt="1"/>
          </p:nvPr>
        </p:nvSpPr>
        <p:spPr>
          <a:xfrm>
            <a:off x="581194"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contenido 5"/>
          <p:cNvSpPr>
            <a:spLocks noGrp="1"/>
          </p:cNvSpPr>
          <p:nvPr>
            <p:ph sz="quarter" idx="4" hasCustomPrompt="1"/>
          </p:nvPr>
        </p:nvSpPr>
        <p:spPr>
          <a:xfrm>
            <a:off x="6217709"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8556C746-EB55-4634-AD93-A9FF2473885C}" type="datetime1">
              <a:rPr lang="es-ES" noProof="0" smtClean="0"/>
              <a:t>20/12/2024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C9051F13-F75A-440F-BED7-E2004746A95F}" type="datetime1">
              <a:rPr lang="es-ES" noProof="0" smtClean="0"/>
              <a:t>20/12/2024</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3D7A2E7D-666A-420B-9042-959E1D47E21D}" type="datetime1">
              <a:rPr lang="es-ES" noProof="0" smtClean="0"/>
              <a:t>20/12/2024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0403F12F-0E67-4CAB-8DFD-26DCD4A99D59}" type="datetime1">
              <a:rPr lang="es-ES" noProof="0" smtClean="0"/>
              <a:t>20/12/2024</a:t>
            </a:fld>
            <a:endParaRPr lang="es-ES" noProof="0"/>
          </a:p>
        </p:txBody>
      </p:sp>
      <p:sp>
        <p:nvSpPr>
          <p:cNvPr id="6" name="Marcador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9709DA8C-1A59-4B91-B9EA-509377CD0E23}" type="datetime1">
              <a:rPr lang="es-ES" noProof="0" smtClean="0"/>
              <a:t>20/12/2024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A3DF7BF2-42BB-439B-88AA-F60334FF1291}" type="datetime1">
              <a:rPr lang="es-ES" noProof="0" smtClean="0"/>
              <a:t>20/12/2024</a:t>
            </a:fld>
            <a:endParaRPr lang="es-ES" noProof="0"/>
          </a:p>
        </p:txBody>
      </p:sp>
      <p:sp>
        <p:nvSpPr>
          <p:cNvPr id="5" name="Marcador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svg"/><Relationship Id="rId7" Type="http://schemas.openxmlformats.org/officeDocument/2006/relationships/diagramColors" Target="../diagrams/colors4.xml"/><Relationship Id="rId12" Type="http://schemas.openxmlformats.org/officeDocument/2006/relationships/diagramColors" Target="../diagrams/colors50.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diagramQuickStyle" Target="../diagrams/quickStyle50.xml"/><Relationship Id="rId5" Type="http://schemas.openxmlformats.org/officeDocument/2006/relationships/diagramLayout" Target="../diagrams/layout4.xml"/><Relationship Id="rId10" Type="http://schemas.openxmlformats.org/officeDocument/2006/relationships/diagramLayout" Target="../diagrams/layout50.xml"/><Relationship Id="rId4" Type="http://schemas.openxmlformats.org/officeDocument/2006/relationships/diagramData" Target="../diagrams/data4.xml"/><Relationship Id="rId9" Type="http://schemas.openxmlformats.org/officeDocument/2006/relationships/diagramData" Target="../diagrams/data60.xml"/></Relationships>
</file>

<file path=ppt/slides/_rels/slide1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39.jp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svg"/><Relationship Id="rId7" Type="http://schemas.openxmlformats.org/officeDocument/2006/relationships/diagramColors" Target="../diagrams/colors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0.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4.svg"/><Relationship Id="rId7" Type="http://schemas.openxmlformats.org/officeDocument/2006/relationships/diagramColors" Target="../diagrams/colors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4.svg"/><Relationship Id="rId7" Type="http://schemas.openxmlformats.org/officeDocument/2006/relationships/diagramColors" Target="../diagrams/colors7.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6.png"/><Relationship Id="rId4" Type="http://schemas.openxmlformats.org/officeDocument/2006/relationships/hyperlink" Target="https://pixnio.com/es/objetos/relojes/tiempo-reloj-mecanismo-monocromo-instrumento-analogico-objeto"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8.xml"/><Relationship Id="rId7" Type="http://schemas.openxmlformats.org/officeDocument/2006/relationships/image" Target="../media/image6.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9.xml"/><Relationship Id="rId7" Type="http://schemas.openxmlformats.org/officeDocument/2006/relationships/image" Target="../media/image6.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0.xml"/><Relationship Id="rId7" Type="http://schemas.openxmlformats.org/officeDocument/2006/relationships/image" Target="../media/image6.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1.xml"/><Relationship Id="rId7" Type="http://schemas.openxmlformats.org/officeDocument/2006/relationships/image" Target="../media/image6.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50.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14.sv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3.xml"/><Relationship Id="rId7" Type="http://schemas.openxmlformats.org/officeDocument/2006/relationships/image" Target="../media/image6.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14.sv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6.png"/><Relationship Id="rId4" Type="http://schemas.openxmlformats.org/officeDocument/2006/relationships/image" Target="../media/image1070.png"/></Relationships>
</file>

<file path=ppt/slides/_rels/slide4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5.xml"/><Relationship Id="rId7" Type="http://schemas.openxmlformats.org/officeDocument/2006/relationships/image" Target="../media/image6.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6.xml"/><Relationship Id="rId7" Type="http://schemas.openxmlformats.org/officeDocument/2006/relationships/image" Target="../media/image6.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90.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10.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flickr.com/photos/152824664@N07/30212411048"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pxhere.com/es/photo/110576" TargetMode="External"/><Relationship Id="rId2" Type="http://schemas.openxmlformats.org/officeDocument/2006/relationships/image" Target="../media/image97.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6.png"/><Relationship Id="rId4" Type="http://schemas.openxmlformats.org/officeDocument/2006/relationships/hyperlink" Target="https://pxhere.com/pt/photo/1600705" TargetMode="Externa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svg"/><Relationship Id="rId7" Type="http://schemas.openxmlformats.org/officeDocument/2006/relationships/diagramColors" Target="../diagrams/colors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svg"/><Relationship Id="rId7" Type="http://schemas.openxmlformats.org/officeDocument/2006/relationships/diagramColors" Target="../diagrams/colors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Imagen 6" descr="Conexiones digital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s-ES" sz="6000" dirty="0">
                <a:solidFill>
                  <a:schemeClr val="bg1"/>
                </a:solidFill>
              </a:rPr>
              <a:t>Series de tiempo aplicadas</a:t>
            </a: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895244"/>
          </a:xfrm>
        </p:spPr>
        <p:txBody>
          <a:bodyPr rtlCol="0">
            <a:normAutofit/>
          </a:bodyPr>
          <a:lstStyle/>
          <a:p>
            <a:pPr rtl="0"/>
            <a:r>
              <a:rPr lang="es-ES" sz="2000" dirty="0">
                <a:solidFill>
                  <a:schemeClr val="bg1"/>
                </a:solidFill>
              </a:rPr>
              <a:t>Magister data </a:t>
            </a:r>
            <a:r>
              <a:rPr lang="es-ES" sz="2000" dirty="0" err="1">
                <a:solidFill>
                  <a:schemeClr val="bg1"/>
                </a:solidFill>
              </a:rPr>
              <a:t>science</a:t>
            </a:r>
            <a:endParaRPr lang="es-ES" sz="2000" dirty="0">
              <a:solidFill>
                <a:schemeClr val="bg1"/>
              </a:solidFill>
            </a:endParaRPr>
          </a:p>
          <a:p>
            <a:pPr rtl="0"/>
            <a:r>
              <a:rPr lang="es-ES" sz="1400" dirty="0">
                <a:solidFill>
                  <a:srgbClr val="7CEBFF"/>
                </a:solidFill>
              </a:rPr>
              <a:t>DOCENTE: </a:t>
            </a:r>
            <a:r>
              <a:rPr lang="es-ES" sz="1400" dirty="0" err="1">
                <a:solidFill>
                  <a:srgbClr val="7CEBFF"/>
                </a:solidFill>
              </a:rPr>
              <a:t>PaULETTE</a:t>
            </a:r>
            <a:r>
              <a:rPr lang="es-ES" sz="1400" dirty="0">
                <a:solidFill>
                  <a:srgbClr val="7CEBFF"/>
                </a:solidFill>
              </a:rPr>
              <a:t> REYES BAEZA</a:t>
            </a:r>
          </a:p>
        </p:txBody>
      </p:sp>
      <p:pic>
        <p:nvPicPr>
          <p:cNvPr id="1026" name="Picture 2">
            <a:extLst>
              <a:ext uri="{FF2B5EF4-FFF2-40B4-BE49-F238E27FC236}">
                <a16:creationId xmlns:a16="http://schemas.microsoft.com/office/drawing/2014/main" id="{5B904BA2-03C7-5FEA-CBAF-2BD14CBFE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9322" y="722289"/>
            <a:ext cx="3836145" cy="117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FD180-3076-1B2F-147B-2962C9A48349}"/>
              </a:ext>
            </a:extLst>
          </p:cNvPr>
          <p:cNvSpPr>
            <a:spLocks noGrp="1"/>
          </p:cNvSpPr>
          <p:nvPr>
            <p:ph type="title"/>
          </p:nvPr>
        </p:nvSpPr>
        <p:spPr/>
        <p:txBody>
          <a:bodyPr/>
          <a:lstStyle/>
          <a:p>
            <a:r>
              <a:rPr lang="es-ES" dirty="0"/>
              <a:t>PROCESOS ESTOCÁSTICOS</a:t>
            </a:r>
          </a:p>
        </p:txBody>
      </p:sp>
      <p:grpSp>
        <p:nvGrpSpPr>
          <p:cNvPr id="6" name="Grupo 5">
            <a:extLst>
              <a:ext uri="{FF2B5EF4-FFF2-40B4-BE49-F238E27FC236}">
                <a16:creationId xmlns:a16="http://schemas.microsoft.com/office/drawing/2014/main" id="{6BA82287-F30D-2487-D4D0-044D06385CD6}"/>
              </a:ext>
            </a:extLst>
          </p:cNvPr>
          <p:cNvGrpSpPr/>
          <p:nvPr/>
        </p:nvGrpSpPr>
        <p:grpSpPr>
          <a:xfrm>
            <a:off x="10615767" y="694886"/>
            <a:ext cx="1045279" cy="1013800"/>
            <a:chOff x="10615767" y="694886"/>
            <a:chExt cx="1045279" cy="1013800"/>
          </a:xfrm>
        </p:grpSpPr>
        <p:sp>
          <p:nvSpPr>
            <p:cNvPr id="4" name="Elipse 3">
              <a:extLst>
                <a:ext uri="{FF2B5EF4-FFF2-40B4-BE49-F238E27FC236}">
                  <a16:creationId xmlns:a16="http://schemas.microsoft.com/office/drawing/2014/main" id="{BF1FCB76-E47A-ED6C-B2D8-6410627FAD3E}"/>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Dado con relleno sólido">
              <a:extLst>
                <a:ext uri="{FF2B5EF4-FFF2-40B4-BE49-F238E27FC236}">
                  <a16:creationId xmlns:a16="http://schemas.microsoft.com/office/drawing/2014/main" id="{4EA7AC02-F24D-B673-F54C-37958D7B3761}"/>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mc:AlternateContent xmlns:mc="http://schemas.openxmlformats.org/markup-compatibility/2006" xmlns:a14="http://schemas.microsoft.com/office/drawing/2010/main">
        <mc:Choice Requires="a14">
          <p:graphicFrame>
            <p:nvGraphicFramePr>
              <p:cNvPr id="3" name="CuadroTexto 5">
                <a:extLst>
                  <a:ext uri="{FF2B5EF4-FFF2-40B4-BE49-F238E27FC236}">
                    <a16:creationId xmlns:a16="http://schemas.microsoft.com/office/drawing/2014/main" id="{D8C0E7D3-407C-3D76-8337-94BB245C7064}"/>
                  </a:ext>
                </a:extLst>
              </p:cNvPr>
              <p:cNvGraphicFramePr/>
              <p:nvPr>
                <p:extLst>
                  <p:ext uri="{D42A27DB-BD31-4B8C-83A1-F6EECF244321}">
                    <p14:modId xmlns:p14="http://schemas.microsoft.com/office/powerpoint/2010/main" val="2959904361"/>
                  </p:ext>
                </p:extLst>
              </p:nvPr>
            </p:nvGraphicFramePr>
            <p:xfrm>
              <a:off x="733592" y="2332896"/>
              <a:ext cx="11029615" cy="3678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3" name="CuadroTexto 5">
                <a:extLst>
                  <a:ext uri="{FF2B5EF4-FFF2-40B4-BE49-F238E27FC236}">
                    <a16:creationId xmlns:a16="http://schemas.microsoft.com/office/drawing/2014/main" id="{D8C0E7D3-407C-3D76-8337-94BB245C7064}"/>
                  </a:ext>
                </a:extLst>
              </p:cNvPr>
              <p:cNvGraphicFramePr/>
              <p:nvPr>
                <p:extLst>
                  <p:ext uri="{D42A27DB-BD31-4B8C-83A1-F6EECF244321}">
                    <p14:modId xmlns:p14="http://schemas.microsoft.com/office/powerpoint/2010/main" val="2959904361"/>
                  </p:ext>
                </p:extLst>
              </p:nvPr>
            </p:nvGraphicFramePr>
            <p:xfrm>
              <a:off x="733592" y="2332896"/>
              <a:ext cx="11029615" cy="367830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2292008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65AEEF-1551-6E76-3663-6D37A30D1883}"/>
              </a:ext>
            </a:extLst>
          </p:cNvPr>
          <p:cNvSpPr>
            <a:spLocks noGrp="1"/>
          </p:cNvSpPr>
          <p:nvPr>
            <p:ph type="title" idx="4294967295"/>
          </p:nvPr>
        </p:nvSpPr>
        <p:spPr>
          <a:xfrm>
            <a:off x="0" y="701675"/>
            <a:ext cx="11029950" cy="1014413"/>
          </a:xfrm>
        </p:spPr>
        <p:txBody>
          <a:bodyPr/>
          <a:lstStyle/>
          <a:p>
            <a:r>
              <a:rPr lang="es-ES" dirty="0"/>
              <a:t>PROCESOS ESTOCÁSTICOS</a:t>
            </a:r>
          </a:p>
        </p:txBody>
      </p:sp>
      <p:pic>
        <p:nvPicPr>
          <p:cNvPr id="5" name="Marcador de contenido 4" descr="Diagrama&#10;&#10;Descripción generada automáticamente">
            <a:extLst>
              <a:ext uri="{FF2B5EF4-FFF2-40B4-BE49-F238E27FC236}">
                <a16:creationId xmlns:a16="http://schemas.microsoft.com/office/drawing/2014/main" id="{4067D6BE-B095-DF4C-5DE5-E2CFB1F00A76}"/>
              </a:ext>
            </a:extLst>
          </p:cNvPr>
          <p:cNvPicPr>
            <a:picLocks noGrp="1" noChangeAspect="1"/>
          </p:cNvPicPr>
          <p:nvPr>
            <p:ph idx="4294967295"/>
          </p:nvPr>
        </p:nvPicPr>
        <p:blipFill>
          <a:blip r:embed="rId2"/>
          <a:stretch>
            <a:fillRect/>
          </a:stretch>
        </p:blipFill>
        <p:spPr>
          <a:xfrm>
            <a:off x="1474237" y="1208881"/>
            <a:ext cx="8494713" cy="4779963"/>
          </a:xfrm>
        </p:spPr>
      </p:pic>
      <mc:AlternateContent xmlns:mc="http://schemas.openxmlformats.org/markup-compatibility/2006" xmlns:a14="http://schemas.microsoft.com/office/drawing/2010/main">
        <mc:Choice Requires="a14">
          <p:sp>
            <p:nvSpPr>
              <p:cNvPr id="6" name="Marcador de contenido 2">
                <a:extLst>
                  <a:ext uri="{FF2B5EF4-FFF2-40B4-BE49-F238E27FC236}">
                    <a16:creationId xmlns:a16="http://schemas.microsoft.com/office/drawing/2014/main" id="{DF67F02C-EA8C-3EB1-58E4-649FF4E4A857}"/>
                  </a:ext>
                </a:extLst>
              </p:cNvPr>
              <p:cNvSpPr txBox="1">
                <a:spLocks/>
              </p:cNvSpPr>
              <p:nvPr/>
            </p:nvSpPr>
            <p:spPr>
              <a:xfrm>
                <a:off x="838199" y="5037419"/>
                <a:ext cx="10734675" cy="1616638"/>
              </a:xfrm>
              <a:prstGeom prst="rect">
                <a:avLst/>
              </a:prstGeom>
              <a:solidFill>
                <a:srgbClr val="FF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dirty="0">
                    <a:solidFill>
                      <a:schemeClr val="tx2"/>
                    </a:solidFill>
                  </a:rPr>
                  <a:t>Debemos imaginarnos que en cada momento temporal (t={0,1,2,....}) el proceso </a:t>
                </a:r>
                <a14:m>
                  <m:oMath xmlns:m="http://schemas.openxmlformats.org/officeDocument/2006/math">
                    <m:sSub>
                      <m:sSubPr>
                        <m:ctrlPr>
                          <a:rPr lang="es-ES" i="1">
                            <a:solidFill>
                              <a:schemeClr val="tx2"/>
                            </a:solidFill>
                            <a:latin typeface="Cambria Math" panose="02040503050406030204" pitchFamily="18" charset="0"/>
                          </a:rPr>
                        </m:ctrlPr>
                      </m:sSubPr>
                      <m:e>
                        <m:r>
                          <m:rPr>
                            <m:nor/>
                          </m:rPr>
                          <a:rPr lang="es-CL" dirty="0">
                            <a:solidFill>
                              <a:schemeClr val="tx2"/>
                            </a:solidFill>
                          </a:rPr>
                          <m:t>{</m:t>
                        </m:r>
                        <m:sSub>
                          <m:sSubPr>
                            <m:ctrlPr>
                              <a:rPr lang="es-ES" i="1">
                                <a:solidFill>
                                  <a:schemeClr val="tx2"/>
                                </a:solidFill>
                                <a:latin typeface="Cambria Math" panose="02040503050406030204" pitchFamily="18" charset="0"/>
                              </a:rPr>
                            </m:ctrlPr>
                          </m:sSubPr>
                          <m:e>
                            <m:r>
                              <a:rPr lang="es-ES">
                                <a:solidFill>
                                  <a:schemeClr val="tx2"/>
                                </a:solidFill>
                                <a:latin typeface="Cambria Math" panose="02040503050406030204" pitchFamily="18" charset="0"/>
                              </a:rPr>
                              <m:t>𝑥</m:t>
                            </m:r>
                          </m:e>
                          <m:sub>
                            <m:r>
                              <a:rPr lang="es-CL">
                                <a:solidFill>
                                  <a:schemeClr val="tx2"/>
                                </a:solidFill>
                                <a:latin typeface="Cambria Math" panose="02040503050406030204" pitchFamily="18" charset="0"/>
                              </a:rPr>
                              <m:t>𝑡</m:t>
                            </m:r>
                          </m:sub>
                        </m:sSub>
                        <m:r>
                          <m:rPr>
                            <m:nor/>
                          </m:rPr>
                          <a:rPr lang="es-CL" dirty="0">
                            <a:solidFill>
                              <a:schemeClr val="tx2"/>
                            </a:solidFill>
                          </a:rPr>
                          <m:t>} </m:t>
                        </m:r>
                      </m:e>
                      <m:sub>
                        <m:r>
                          <a:rPr lang="es-ES">
                            <a:solidFill>
                              <a:schemeClr val="tx2"/>
                            </a:solidFill>
                            <a:latin typeface="Cambria Math" panose="02040503050406030204" pitchFamily="18" charset="0"/>
                          </a:rPr>
                          <m:t>𝑡</m:t>
                        </m:r>
                        <m:r>
                          <a:rPr lang="es-ES">
                            <a:solidFill>
                              <a:schemeClr val="tx2"/>
                            </a:solidFill>
                            <a:latin typeface="Cambria Math" panose="02040503050406030204" pitchFamily="18" charset="0"/>
                          </a:rPr>
                          <m:t>≥0 </m:t>
                        </m:r>
                      </m:sub>
                    </m:sSub>
                    <m:r>
                      <a:rPr lang="es-ES">
                        <a:solidFill>
                          <a:schemeClr val="tx2"/>
                        </a:solidFill>
                        <a:latin typeface="Cambria Math" panose="02040503050406030204" pitchFamily="18" charset="0"/>
                      </a:rPr>
                      <m:t> </m:t>
                    </m:r>
                  </m:oMath>
                </a14:m>
                <a:r>
                  <a:rPr lang="es-ES" dirty="0">
                    <a:solidFill>
                      <a:schemeClr val="tx2"/>
                    </a:solidFill>
                  </a:rPr>
                  <a:t>está conformado por una distribución de probabilidades. Diremos que un proceso es estacionario si está conformado por aquel cuyas distribuciones de probabilidades para la variable aleatoria x no cambian para ningún t. Lo contrario para un proceso no estacionario, donde las distribuciones de probabilidad pueden tener distintas medias, varianzas, </a:t>
                </a:r>
                <a:r>
                  <a:rPr lang="es-ES" dirty="0" err="1">
                    <a:solidFill>
                      <a:schemeClr val="tx2"/>
                    </a:solidFill>
                  </a:rPr>
                  <a:t>kurtosis</a:t>
                </a:r>
                <a:r>
                  <a:rPr lang="es-ES" dirty="0">
                    <a:solidFill>
                      <a:schemeClr val="tx2"/>
                    </a:solidFill>
                  </a:rPr>
                  <a:t>, asimetrías, </a:t>
                </a:r>
                <a:r>
                  <a:rPr lang="es-ES" dirty="0" err="1">
                    <a:solidFill>
                      <a:schemeClr val="tx2"/>
                    </a:solidFill>
                  </a:rPr>
                  <a:t>etc</a:t>
                </a:r>
                <a:r>
                  <a:rPr lang="es-ES" dirty="0">
                    <a:solidFill>
                      <a:schemeClr val="tx2"/>
                    </a:solidFill>
                  </a:rPr>
                  <a:t>…</a:t>
                </a:r>
              </a:p>
            </p:txBody>
          </p:sp>
        </mc:Choice>
        <mc:Fallback xmlns="">
          <p:sp>
            <p:nvSpPr>
              <p:cNvPr id="6" name="Marcador de contenido 2">
                <a:extLst>
                  <a:ext uri="{FF2B5EF4-FFF2-40B4-BE49-F238E27FC236}">
                    <a16:creationId xmlns:a16="http://schemas.microsoft.com/office/drawing/2014/main" id="{DF67F02C-EA8C-3EB1-58E4-649FF4E4A857}"/>
                  </a:ext>
                </a:extLst>
              </p:cNvPr>
              <p:cNvSpPr txBox="1">
                <a:spLocks noRot="1" noChangeAspect="1" noMove="1" noResize="1" noEditPoints="1" noAdjustHandles="1" noChangeArrowheads="1" noChangeShapeType="1" noTextEdit="1"/>
              </p:cNvSpPr>
              <p:nvPr/>
            </p:nvSpPr>
            <p:spPr>
              <a:xfrm>
                <a:off x="838199" y="5037419"/>
                <a:ext cx="10734675" cy="1616638"/>
              </a:xfrm>
              <a:prstGeom prst="rect">
                <a:avLst/>
              </a:prstGeom>
              <a:blipFill>
                <a:blip r:embed="rId3"/>
                <a:stretch>
                  <a:fillRect l="-568" t="-3759" r="-625"/>
                </a:stretch>
              </a:blipFill>
            </p:spPr>
            <p:txBody>
              <a:bodyPr/>
              <a:lstStyle/>
              <a:p>
                <a:r>
                  <a:rPr lang="es-ES">
                    <a:noFill/>
                  </a:rPr>
                  <a:t> </a:t>
                </a:r>
              </a:p>
            </p:txBody>
          </p:sp>
        </mc:Fallback>
      </mc:AlternateContent>
      <p:grpSp>
        <p:nvGrpSpPr>
          <p:cNvPr id="3" name="Grupo 2">
            <a:extLst>
              <a:ext uri="{FF2B5EF4-FFF2-40B4-BE49-F238E27FC236}">
                <a16:creationId xmlns:a16="http://schemas.microsoft.com/office/drawing/2014/main" id="{8B087C60-0BE1-477E-C51C-B30FCC080B4C}"/>
              </a:ext>
            </a:extLst>
          </p:cNvPr>
          <p:cNvGrpSpPr/>
          <p:nvPr/>
        </p:nvGrpSpPr>
        <p:grpSpPr>
          <a:xfrm>
            <a:off x="10615767" y="694886"/>
            <a:ext cx="1045279" cy="1013800"/>
            <a:chOff x="10615767" y="694886"/>
            <a:chExt cx="1045279" cy="1013800"/>
          </a:xfrm>
        </p:grpSpPr>
        <p:sp>
          <p:nvSpPr>
            <p:cNvPr id="4" name="Elipse 3">
              <a:extLst>
                <a:ext uri="{FF2B5EF4-FFF2-40B4-BE49-F238E27FC236}">
                  <a16:creationId xmlns:a16="http://schemas.microsoft.com/office/drawing/2014/main" id="{8CC52605-2D2D-DB76-8068-643FEF14D7B4}"/>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Dado con relleno sólido">
              <a:extLst>
                <a:ext uri="{FF2B5EF4-FFF2-40B4-BE49-F238E27FC236}">
                  <a16:creationId xmlns:a16="http://schemas.microsoft.com/office/drawing/2014/main" id="{14A69885-EAB5-55AE-7E25-1EBFB2CF45FC}"/>
                </a:ext>
              </a:extLst>
            </p:cNvPr>
            <p:cNvSpPr/>
            <p:nvPr/>
          </p:nvSpPr>
          <p:spPr>
            <a:xfrm>
              <a:off x="10761784" y="853219"/>
              <a:ext cx="787437" cy="763724"/>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58613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93258F6-8536-CB80-ADE6-A82E4F0AF95D}"/>
              </a:ext>
            </a:extLst>
          </p:cNvPr>
          <p:cNvPicPr>
            <a:picLocks noChangeAspect="1"/>
          </p:cNvPicPr>
          <p:nvPr/>
        </p:nvPicPr>
        <p:blipFill>
          <a:blip r:embed="rId2"/>
          <a:stretch>
            <a:fillRect/>
          </a:stretch>
        </p:blipFill>
        <p:spPr>
          <a:xfrm>
            <a:off x="1342920" y="1208881"/>
            <a:ext cx="9027633" cy="5078361"/>
          </a:xfrm>
          <a:prstGeom prst="rect">
            <a:avLst/>
          </a:prstGeom>
        </p:spPr>
      </p:pic>
      <p:sp>
        <p:nvSpPr>
          <p:cNvPr id="2" name="Título 1">
            <a:extLst>
              <a:ext uri="{FF2B5EF4-FFF2-40B4-BE49-F238E27FC236}">
                <a16:creationId xmlns:a16="http://schemas.microsoft.com/office/drawing/2014/main" id="{3AA2A992-5DCC-5B65-8EFC-7D8BF57D5A32}"/>
              </a:ext>
            </a:extLst>
          </p:cNvPr>
          <p:cNvSpPr>
            <a:spLocks noGrp="1"/>
          </p:cNvSpPr>
          <p:nvPr>
            <p:ph type="title" idx="4294967295"/>
          </p:nvPr>
        </p:nvSpPr>
        <p:spPr>
          <a:xfrm>
            <a:off x="0" y="701675"/>
            <a:ext cx="11029950" cy="1014413"/>
          </a:xfrm>
        </p:spPr>
        <p:txBody>
          <a:bodyPr/>
          <a:lstStyle/>
          <a:p>
            <a:r>
              <a:rPr lang="es-ES" dirty="0"/>
              <a:t>PROCESOS ESTOCÁSTICOS</a:t>
            </a:r>
          </a:p>
        </p:txBody>
      </p:sp>
      <p:sp>
        <p:nvSpPr>
          <p:cNvPr id="3" name="Marcador de contenido 2">
            <a:extLst>
              <a:ext uri="{FF2B5EF4-FFF2-40B4-BE49-F238E27FC236}">
                <a16:creationId xmlns:a16="http://schemas.microsoft.com/office/drawing/2014/main" id="{3D4C8218-555A-7B9D-9AD4-7520B4CE763E}"/>
              </a:ext>
            </a:extLst>
          </p:cNvPr>
          <p:cNvSpPr>
            <a:spLocks noGrp="1"/>
          </p:cNvSpPr>
          <p:nvPr>
            <p:ph idx="4294967295"/>
          </p:nvPr>
        </p:nvSpPr>
        <p:spPr>
          <a:xfrm>
            <a:off x="739117" y="5262075"/>
            <a:ext cx="10921929" cy="1027112"/>
          </a:xfrm>
          <a:solidFill>
            <a:srgbClr val="FFFFFF"/>
          </a:solidFill>
        </p:spPr>
        <p:txBody>
          <a:bodyPr/>
          <a:lstStyle/>
          <a:p>
            <a:pPr marL="0" indent="0" algn="just">
              <a:buNone/>
            </a:pPr>
            <a:r>
              <a:rPr lang="es-ES" dirty="0"/>
              <a:t>Podemos considerar una serie temporal (que es lo que observamos en la vida real) como una realización posible de la variable aleatoria: es decir, como si en cada momento </a:t>
            </a:r>
            <a:r>
              <a:rPr lang="es-ES" i="1" dirty="0">
                <a:effectLst/>
                <a:latin typeface="Times New Roman" panose="02020603050405020304" pitchFamily="18" charset="0"/>
                <a:cs typeface="Times New Roman" panose="02020603050405020304" pitchFamily="18" charset="0"/>
              </a:rPr>
              <a:t>t</a:t>
            </a:r>
            <a:r>
              <a:rPr lang="es-ES" dirty="0"/>
              <a:t>, un ente desconocido hiciera un sorteo y decidiera el valor de la serie temporal.</a:t>
            </a:r>
          </a:p>
        </p:txBody>
      </p:sp>
      <p:grpSp>
        <p:nvGrpSpPr>
          <p:cNvPr id="4" name="Grupo 3">
            <a:extLst>
              <a:ext uri="{FF2B5EF4-FFF2-40B4-BE49-F238E27FC236}">
                <a16:creationId xmlns:a16="http://schemas.microsoft.com/office/drawing/2014/main" id="{BC9408C3-6FC7-A29A-69F7-A7E15B4F89A4}"/>
              </a:ext>
            </a:extLst>
          </p:cNvPr>
          <p:cNvGrpSpPr/>
          <p:nvPr/>
        </p:nvGrpSpPr>
        <p:grpSpPr>
          <a:xfrm>
            <a:off x="10615767" y="694886"/>
            <a:ext cx="1045279" cy="1013800"/>
            <a:chOff x="10615767" y="694886"/>
            <a:chExt cx="1045279" cy="1013800"/>
          </a:xfrm>
        </p:grpSpPr>
        <p:sp>
          <p:nvSpPr>
            <p:cNvPr id="6" name="Elipse 5">
              <a:extLst>
                <a:ext uri="{FF2B5EF4-FFF2-40B4-BE49-F238E27FC236}">
                  <a16:creationId xmlns:a16="http://schemas.microsoft.com/office/drawing/2014/main" id="{B083726B-64C7-1068-BF0C-3B460798D0F0}"/>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Dado con relleno sólido">
              <a:extLst>
                <a:ext uri="{FF2B5EF4-FFF2-40B4-BE49-F238E27FC236}">
                  <a16:creationId xmlns:a16="http://schemas.microsoft.com/office/drawing/2014/main" id="{0A5C1CE1-CA8B-AF82-6155-8512046DA7D1}"/>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63813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sp>
        <p:nvSpPr>
          <p:cNvPr id="3" name="Marcador de contenido 2">
            <a:extLst>
              <a:ext uri="{FF2B5EF4-FFF2-40B4-BE49-F238E27FC236}">
                <a16:creationId xmlns:a16="http://schemas.microsoft.com/office/drawing/2014/main" id="{3D4C8218-555A-7B9D-9AD4-7520B4CE763E}"/>
              </a:ext>
            </a:extLst>
          </p:cNvPr>
          <p:cNvSpPr>
            <a:spLocks noGrp="1"/>
          </p:cNvSpPr>
          <p:nvPr>
            <p:ph idx="1"/>
          </p:nvPr>
        </p:nvSpPr>
        <p:spPr>
          <a:xfrm>
            <a:off x="581192" y="2180497"/>
            <a:ext cx="11029615" cy="442124"/>
          </a:xfrm>
        </p:spPr>
        <p:txBody>
          <a:bodyPr>
            <a:normAutofit/>
          </a:bodyPr>
          <a:lstStyle/>
          <a:p>
            <a:pPr marL="0" indent="0">
              <a:buNone/>
            </a:pPr>
            <a:r>
              <a:rPr lang="es-ES" dirty="0"/>
              <a:t>La estacionariedad de un proceso estocástico es importante por varias razones fundamentales:</a:t>
            </a:r>
          </a:p>
        </p:txBody>
      </p:sp>
      <p:grpSp>
        <p:nvGrpSpPr>
          <p:cNvPr id="4" name="Grupo 3">
            <a:extLst>
              <a:ext uri="{FF2B5EF4-FFF2-40B4-BE49-F238E27FC236}">
                <a16:creationId xmlns:a16="http://schemas.microsoft.com/office/drawing/2014/main" id="{D82B561A-AC66-0073-6218-440AD5D7424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F46BEBFE-57CD-C228-8092-53B83818375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B105C73-BAA9-88EB-27D5-147771C09D63}"/>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7" name="Marcador de contenido 2">
            <a:extLst>
              <a:ext uri="{FF2B5EF4-FFF2-40B4-BE49-F238E27FC236}">
                <a16:creationId xmlns:a16="http://schemas.microsoft.com/office/drawing/2014/main" id="{1F9F42F4-4B71-F5C7-49AC-F6FB9DD5BDA2}"/>
              </a:ext>
            </a:extLst>
          </p:cNvPr>
          <p:cNvGraphicFramePr/>
          <p:nvPr/>
        </p:nvGraphicFramePr>
        <p:xfrm>
          <a:off x="368206" y="3087162"/>
          <a:ext cx="11292840" cy="31773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4127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grpSp>
        <p:nvGrpSpPr>
          <p:cNvPr id="4" name="Grupo 3">
            <a:extLst>
              <a:ext uri="{FF2B5EF4-FFF2-40B4-BE49-F238E27FC236}">
                <a16:creationId xmlns:a16="http://schemas.microsoft.com/office/drawing/2014/main" id="{D82B561A-AC66-0073-6218-440AD5D7424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F46BEBFE-57CD-C228-8092-53B83818375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B105C73-BAA9-88EB-27D5-147771C09D63}"/>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1" name="Elipse 10">
            <a:extLst>
              <a:ext uri="{FF2B5EF4-FFF2-40B4-BE49-F238E27FC236}">
                <a16:creationId xmlns:a16="http://schemas.microsoft.com/office/drawing/2014/main" id="{40372EF1-1D46-BE4E-36DC-C45C06BA0F77}"/>
              </a:ext>
            </a:extLst>
          </p:cNvPr>
          <p:cNvSpPr/>
          <p:nvPr/>
        </p:nvSpPr>
        <p:spPr>
          <a:xfrm>
            <a:off x="581192" y="2996921"/>
            <a:ext cx="2559818" cy="2559818"/>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2" name="Rectángulo 11" descr="Bar chart">
            <a:extLst>
              <a:ext uri="{FF2B5EF4-FFF2-40B4-BE49-F238E27FC236}">
                <a16:creationId xmlns:a16="http://schemas.microsoft.com/office/drawing/2014/main" id="{80760E4B-7CBC-F0DE-08F8-8F485AB441BA}"/>
              </a:ext>
            </a:extLst>
          </p:cNvPr>
          <p:cNvSpPr/>
          <p:nvPr/>
        </p:nvSpPr>
        <p:spPr>
          <a:xfrm>
            <a:off x="1123910" y="3539638"/>
            <a:ext cx="1484694" cy="148469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s-ES"/>
          </a:p>
        </p:txBody>
      </p:sp>
      <p:sp>
        <p:nvSpPr>
          <p:cNvPr id="14" name="CuadroTexto 13">
            <a:extLst>
              <a:ext uri="{FF2B5EF4-FFF2-40B4-BE49-F238E27FC236}">
                <a16:creationId xmlns:a16="http://schemas.microsoft.com/office/drawing/2014/main" id="{53DF2FEB-3505-ECBD-7616-604AEB1F9558}"/>
              </a:ext>
            </a:extLst>
          </p:cNvPr>
          <p:cNvSpPr txBox="1"/>
          <p:nvPr/>
        </p:nvSpPr>
        <p:spPr>
          <a:xfrm>
            <a:off x="3683728" y="2971416"/>
            <a:ext cx="7927080" cy="2308324"/>
          </a:xfrm>
          <a:prstGeom prst="rect">
            <a:avLst/>
          </a:prstGeom>
          <a:noFill/>
        </p:spPr>
        <p:txBody>
          <a:bodyPr wrap="square">
            <a:spAutoFit/>
          </a:bodyPr>
          <a:lstStyle/>
          <a:p>
            <a:pPr lvl="0" algn="just"/>
            <a:r>
              <a:rPr lang="es-ES" b="1" dirty="0"/>
              <a:t>FACILITA EL ANÁLISIS</a:t>
            </a:r>
          </a:p>
          <a:p>
            <a:pPr lvl="0" algn="just"/>
            <a:endParaRPr lang="es-ES" b="1" dirty="0"/>
          </a:p>
          <a:p>
            <a:pPr lvl="0" algn="just"/>
            <a:r>
              <a:rPr lang="es-ES" dirty="0"/>
              <a:t>Cuando un proceso estocástico es estacionario, sus propiedades estadísticas, como la media, la varianza y la </a:t>
            </a:r>
            <a:r>
              <a:rPr lang="es-ES" dirty="0" err="1"/>
              <a:t>autocovarianza</a:t>
            </a:r>
            <a:r>
              <a:rPr lang="es-ES" dirty="0"/>
              <a:t>, son constantes en el tiempo. </a:t>
            </a:r>
          </a:p>
          <a:p>
            <a:pPr lvl="0" algn="just"/>
            <a:endParaRPr lang="es-ES" dirty="0"/>
          </a:p>
          <a:p>
            <a:pPr lvl="0" algn="just"/>
            <a:r>
              <a:rPr lang="es-ES" dirty="0"/>
              <a:t>Esto facilita el análisis y la interpretación de los datos, ya que permite utilizar métodos estadísticos estándar que asumen estacionariedad, como modelos ARMA (Autorregresivo de Media Móvil).</a:t>
            </a:r>
            <a:endParaRPr lang="en-US" dirty="0"/>
          </a:p>
        </p:txBody>
      </p:sp>
    </p:spTree>
    <p:extLst>
      <p:ext uri="{BB962C8B-B14F-4D97-AF65-F5344CB8AC3E}">
        <p14:creationId xmlns:p14="http://schemas.microsoft.com/office/powerpoint/2010/main" val="275974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grpSp>
        <p:nvGrpSpPr>
          <p:cNvPr id="4" name="Grupo 3">
            <a:extLst>
              <a:ext uri="{FF2B5EF4-FFF2-40B4-BE49-F238E27FC236}">
                <a16:creationId xmlns:a16="http://schemas.microsoft.com/office/drawing/2014/main" id="{D82B561A-AC66-0073-6218-440AD5D7424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F46BEBFE-57CD-C228-8092-53B83818375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B105C73-BAA9-88EB-27D5-147771C09D63}"/>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1" name="Elipse 10">
            <a:extLst>
              <a:ext uri="{FF2B5EF4-FFF2-40B4-BE49-F238E27FC236}">
                <a16:creationId xmlns:a16="http://schemas.microsoft.com/office/drawing/2014/main" id="{40372EF1-1D46-BE4E-36DC-C45C06BA0F77}"/>
              </a:ext>
            </a:extLst>
          </p:cNvPr>
          <p:cNvSpPr/>
          <p:nvPr/>
        </p:nvSpPr>
        <p:spPr>
          <a:xfrm>
            <a:off x="581192" y="2996921"/>
            <a:ext cx="2559818" cy="2559818"/>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4" name="CuadroTexto 13">
            <a:extLst>
              <a:ext uri="{FF2B5EF4-FFF2-40B4-BE49-F238E27FC236}">
                <a16:creationId xmlns:a16="http://schemas.microsoft.com/office/drawing/2014/main" id="{53DF2FEB-3505-ECBD-7616-604AEB1F9558}"/>
              </a:ext>
            </a:extLst>
          </p:cNvPr>
          <p:cNvSpPr txBox="1"/>
          <p:nvPr/>
        </p:nvSpPr>
        <p:spPr>
          <a:xfrm>
            <a:off x="3683728" y="2971416"/>
            <a:ext cx="7927080" cy="2308324"/>
          </a:xfrm>
          <a:prstGeom prst="rect">
            <a:avLst/>
          </a:prstGeom>
          <a:noFill/>
        </p:spPr>
        <p:txBody>
          <a:bodyPr wrap="square">
            <a:spAutoFit/>
          </a:bodyPr>
          <a:lstStyle/>
          <a:p>
            <a:pPr lvl="0" algn="just"/>
            <a:r>
              <a:rPr lang="es-ES" b="1" dirty="0"/>
              <a:t>SIMPLIFICA LA MODELIZACIÓN</a:t>
            </a:r>
          </a:p>
          <a:p>
            <a:pPr lvl="0" algn="just"/>
            <a:endParaRPr lang="es-ES" b="1" dirty="0"/>
          </a:p>
          <a:p>
            <a:pPr lvl="0" algn="just"/>
            <a:r>
              <a:rPr lang="es-ES" dirty="0"/>
              <a:t>La estacionariedad simplifica la modelización de un proceso estocástico al eliminar la necesidad de considerar tendencias y patrones de comportamiento que cambian con el tiempo.</a:t>
            </a:r>
          </a:p>
          <a:p>
            <a:pPr lvl="0" algn="just"/>
            <a:endParaRPr lang="es-ES" dirty="0"/>
          </a:p>
          <a:p>
            <a:pPr lvl="0" algn="just"/>
            <a:r>
              <a:rPr lang="es-ES" dirty="0"/>
              <a:t>Esto permite utilizar modelos más simples y eficientes para capturar la estructura subyacente de los datos y hacer inferencias sobre el proceso estocástico.</a:t>
            </a:r>
            <a:endParaRPr lang="en-US" dirty="0"/>
          </a:p>
        </p:txBody>
      </p:sp>
      <p:sp>
        <p:nvSpPr>
          <p:cNvPr id="3" name="Rectángulo 2" descr="Documento">
            <a:extLst>
              <a:ext uri="{FF2B5EF4-FFF2-40B4-BE49-F238E27FC236}">
                <a16:creationId xmlns:a16="http://schemas.microsoft.com/office/drawing/2014/main" id="{0717E1F4-221B-7ADF-17C6-7400F5BAA31A}"/>
              </a:ext>
            </a:extLst>
          </p:cNvPr>
          <p:cNvSpPr/>
          <p:nvPr/>
        </p:nvSpPr>
        <p:spPr>
          <a:xfrm>
            <a:off x="976427" y="3429000"/>
            <a:ext cx="1769347" cy="16890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s-ES"/>
          </a:p>
        </p:txBody>
      </p:sp>
    </p:spTree>
    <p:extLst>
      <p:ext uri="{BB962C8B-B14F-4D97-AF65-F5344CB8AC3E}">
        <p14:creationId xmlns:p14="http://schemas.microsoft.com/office/powerpoint/2010/main" val="202262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grpSp>
        <p:nvGrpSpPr>
          <p:cNvPr id="4" name="Grupo 3">
            <a:extLst>
              <a:ext uri="{FF2B5EF4-FFF2-40B4-BE49-F238E27FC236}">
                <a16:creationId xmlns:a16="http://schemas.microsoft.com/office/drawing/2014/main" id="{D82B561A-AC66-0073-6218-440AD5D7424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F46BEBFE-57CD-C228-8092-53B83818375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B105C73-BAA9-88EB-27D5-147771C09D63}"/>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1" name="Elipse 10">
            <a:extLst>
              <a:ext uri="{FF2B5EF4-FFF2-40B4-BE49-F238E27FC236}">
                <a16:creationId xmlns:a16="http://schemas.microsoft.com/office/drawing/2014/main" id="{40372EF1-1D46-BE4E-36DC-C45C06BA0F77}"/>
              </a:ext>
            </a:extLst>
          </p:cNvPr>
          <p:cNvSpPr/>
          <p:nvPr/>
        </p:nvSpPr>
        <p:spPr>
          <a:xfrm>
            <a:off x="581192" y="2996921"/>
            <a:ext cx="2559818" cy="2559818"/>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4" name="CuadroTexto 13">
            <a:extLst>
              <a:ext uri="{FF2B5EF4-FFF2-40B4-BE49-F238E27FC236}">
                <a16:creationId xmlns:a16="http://schemas.microsoft.com/office/drawing/2014/main" id="{53DF2FEB-3505-ECBD-7616-604AEB1F9558}"/>
              </a:ext>
            </a:extLst>
          </p:cNvPr>
          <p:cNvSpPr txBox="1"/>
          <p:nvPr/>
        </p:nvSpPr>
        <p:spPr>
          <a:xfrm>
            <a:off x="3683728" y="2971416"/>
            <a:ext cx="7927080" cy="2308324"/>
          </a:xfrm>
          <a:prstGeom prst="rect">
            <a:avLst/>
          </a:prstGeom>
          <a:noFill/>
        </p:spPr>
        <p:txBody>
          <a:bodyPr wrap="square">
            <a:spAutoFit/>
          </a:bodyPr>
          <a:lstStyle/>
          <a:p>
            <a:pPr lvl="0" algn="just"/>
            <a:r>
              <a:rPr lang="es-ES" b="1" dirty="0"/>
              <a:t>PERMITE LA PREDICCIÓN</a:t>
            </a:r>
          </a:p>
          <a:p>
            <a:pPr lvl="0" algn="just"/>
            <a:endParaRPr lang="es-ES" b="1" dirty="0"/>
          </a:p>
          <a:p>
            <a:pPr lvl="0" algn="just"/>
            <a:r>
              <a:rPr lang="es-ES" dirty="0"/>
              <a:t>La estacionariedad en sentido débil es una condición fundamental para aplicar muchos métodos de pronóstico y predicción en el análisis de series de tiempo.</a:t>
            </a:r>
          </a:p>
          <a:p>
            <a:pPr lvl="0" algn="just"/>
            <a:endParaRPr lang="es-ES" dirty="0"/>
          </a:p>
          <a:p>
            <a:pPr lvl="0" algn="just"/>
            <a:r>
              <a:rPr lang="es-ES" dirty="0"/>
              <a:t>Los modelos estadísticos y matemáticos para la predicción de series temporales, como los modelos ARIMA (Autorregresivo Integrado de Media Móvil), requieren que el proceso sea estacionario para producir pronósticos precisos y confiables.</a:t>
            </a:r>
          </a:p>
        </p:txBody>
      </p:sp>
      <p:sp>
        <p:nvSpPr>
          <p:cNvPr id="3" name="Rectángulo 2" descr="Estadísticas">
            <a:extLst>
              <a:ext uri="{FF2B5EF4-FFF2-40B4-BE49-F238E27FC236}">
                <a16:creationId xmlns:a16="http://schemas.microsoft.com/office/drawing/2014/main" id="{151BD1B0-CDFC-F84C-3E46-D0BD63FD2E4A}"/>
              </a:ext>
            </a:extLst>
          </p:cNvPr>
          <p:cNvSpPr/>
          <p:nvPr/>
        </p:nvSpPr>
        <p:spPr>
          <a:xfrm>
            <a:off x="1014884" y="3537020"/>
            <a:ext cx="1671748" cy="167174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s-ES"/>
          </a:p>
        </p:txBody>
      </p:sp>
    </p:spTree>
    <p:extLst>
      <p:ext uri="{BB962C8B-B14F-4D97-AF65-F5344CB8AC3E}">
        <p14:creationId xmlns:p14="http://schemas.microsoft.com/office/powerpoint/2010/main" val="35854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grpSp>
        <p:nvGrpSpPr>
          <p:cNvPr id="4" name="Grupo 3">
            <a:extLst>
              <a:ext uri="{FF2B5EF4-FFF2-40B4-BE49-F238E27FC236}">
                <a16:creationId xmlns:a16="http://schemas.microsoft.com/office/drawing/2014/main" id="{D82B561A-AC66-0073-6218-440AD5D7424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F46BEBFE-57CD-C228-8092-53B83818375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B105C73-BAA9-88EB-27D5-147771C09D63}"/>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1" name="Elipse 10">
            <a:extLst>
              <a:ext uri="{FF2B5EF4-FFF2-40B4-BE49-F238E27FC236}">
                <a16:creationId xmlns:a16="http://schemas.microsoft.com/office/drawing/2014/main" id="{40372EF1-1D46-BE4E-36DC-C45C06BA0F77}"/>
              </a:ext>
            </a:extLst>
          </p:cNvPr>
          <p:cNvSpPr/>
          <p:nvPr/>
        </p:nvSpPr>
        <p:spPr>
          <a:xfrm>
            <a:off x="581192" y="2996921"/>
            <a:ext cx="2559818" cy="2559818"/>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4" name="CuadroTexto 13">
            <a:extLst>
              <a:ext uri="{FF2B5EF4-FFF2-40B4-BE49-F238E27FC236}">
                <a16:creationId xmlns:a16="http://schemas.microsoft.com/office/drawing/2014/main" id="{53DF2FEB-3505-ECBD-7616-604AEB1F9558}"/>
              </a:ext>
            </a:extLst>
          </p:cNvPr>
          <p:cNvSpPr txBox="1"/>
          <p:nvPr/>
        </p:nvSpPr>
        <p:spPr>
          <a:xfrm>
            <a:off x="3683728" y="2971416"/>
            <a:ext cx="7927080" cy="2308324"/>
          </a:xfrm>
          <a:prstGeom prst="rect">
            <a:avLst/>
          </a:prstGeom>
          <a:noFill/>
        </p:spPr>
        <p:txBody>
          <a:bodyPr wrap="square">
            <a:spAutoFit/>
          </a:bodyPr>
          <a:lstStyle/>
          <a:p>
            <a:pPr lvl="0" algn="just"/>
            <a:r>
              <a:rPr lang="es-ES" b="1" dirty="0"/>
              <a:t>MEJORA LA INTERPRETACIÓN</a:t>
            </a:r>
          </a:p>
          <a:p>
            <a:pPr lvl="0" algn="just"/>
            <a:endParaRPr lang="es-ES" b="1" dirty="0"/>
          </a:p>
          <a:p>
            <a:pPr lvl="0" algn="just"/>
            <a:r>
              <a:rPr lang="es-ES" dirty="0"/>
              <a:t>Al eliminar la influencia de tendencias y patrones no estacionarios, la estacionariedad permite una interpretación más clara de las relaciones entre las variables y de cómo evolucionan en el tiempo.</a:t>
            </a:r>
          </a:p>
          <a:p>
            <a:pPr lvl="0" algn="just"/>
            <a:endParaRPr lang="es-ES" dirty="0"/>
          </a:p>
          <a:p>
            <a:pPr lvl="0" algn="just"/>
            <a:r>
              <a:rPr lang="es-ES" dirty="0"/>
              <a:t>Esto facilita la identificación de patrones significativos y la toma de decisiones informadas basadas en el análisis de datos temporales.</a:t>
            </a:r>
          </a:p>
        </p:txBody>
      </p:sp>
      <p:sp>
        <p:nvSpPr>
          <p:cNvPr id="3" name="Rectángulo 2" descr="Upward trend">
            <a:extLst>
              <a:ext uri="{FF2B5EF4-FFF2-40B4-BE49-F238E27FC236}">
                <a16:creationId xmlns:a16="http://schemas.microsoft.com/office/drawing/2014/main" id="{6FD7E9BA-0CF7-1FA4-502E-6BC104A90983}"/>
              </a:ext>
            </a:extLst>
          </p:cNvPr>
          <p:cNvSpPr/>
          <p:nvPr/>
        </p:nvSpPr>
        <p:spPr>
          <a:xfrm>
            <a:off x="914399" y="3270472"/>
            <a:ext cx="1938929" cy="19389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s-ES"/>
          </a:p>
        </p:txBody>
      </p:sp>
    </p:spTree>
    <p:extLst>
      <p:ext uri="{BB962C8B-B14F-4D97-AF65-F5344CB8AC3E}">
        <p14:creationId xmlns:p14="http://schemas.microsoft.com/office/powerpoint/2010/main" val="269913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D4C8218-555A-7B9D-9AD4-7520B4CE763E}"/>
                  </a:ext>
                </a:extLst>
              </p:cNvPr>
              <p:cNvSpPr>
                <a:spLocks noGrp="1"/>
              </p:cNvSpPr>
              <p:nvPr>
                <p:ph idx="1"/>
              </p:nvPr>
            </p:nvSpPr>
            <p:spPr>
              <a:xfrm>
                <a:off x="581192" y="2326478"/>
                <a:ext cx="11029615" cy="3678303"/>
              </a:xfrm>
            </p:spPr>
            <p:txBody>
              <a:bodyPr>
                <a:normAutofit fontScale="92500" lnSpcReduction="20000"/>
              </a:bodyPr>
              <a:lstStyle/>
              <a:p>
                <a:pPr marL="0" indent="0" algn="just">
                  <a:buNone/>
                </a:pPr>
                <a:r>
                  <a:rPr lang="es-ES" sz="2400" dirty="0"/>
                  <a:t>Un </a:t>
                </a:r>
                <a:r>
                  <a:rPr lang="es-ES" sz="2400" b="1" dirty="0"/>
                  <a:t>proceso estocástico estacionario </a:t>
                </a:r>
                <a:r>
                  <a:rPr lang="es-ES" sz="2400" dirty="0"/>
                  <a:t>necesitará que la distribución conjunta de este permanezca invariante en el tiempo.</a:t>
                </a:r>
              </a:p>
              <a:p>
                <a:pPr marL="0" indent="0" algn="just">
                  <a:buNone/>
                </a:pPr>
                <a:r>
                  <a:rPr lang="es-ES" sz="2400" dirty="0"/>
                  <a:t>Por ejemplo, que la distribución conjunta de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𝑡</m:t>
                            </m:r>
                          </m:e>
                          <m:sub>
                            <m:r>
                              <a:rPr lang="es-ES" sz="2400" i="1">
                                <a:latin typeface="Cambria Math" panose="02040503050406030204" pitchFamily="18" charset="0"/>
                                <a:ea typeface="Calibri" panose="020F0502020204030204" pitchFamily="34" charset="0"/>
                              </a:rPr>
                              <m:t>1</m:t>
                            </m:r>
                          </m:sub>
                        </m:sSub>
                      </m:sub>
                    </m:sSub>
                  </m:oMath>
                </a14:m>
                <a:r>
                  <a:rPr lang="es-ES" sz="2400" i="1" dirty="0">
                    <a:latin typeface="Cambria Math" panose="02040503050406030204" pitchFamily="18" charset="0"/>
                    <a:ea typeface="Calibri" panose="020F0502020204030204" pitchFamily="34" charset="0"/>
                  </a:rPr>
                  <a:t>,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2</m:t>
                            </m:r>
                          </m:sub>
                        </m:sSub>
                      </m:sub>
                    </m:sSub>
                  </m:oMath>
                </a14:m>
                <a:r>
                  <a:rPr lang="es-ES" sz="2400" dirty="0">
                    <a:latin typeface="Times New Roman" panose="02020603050405020304" pitchFamily="18" charset="0"/>
                    <a:cs typeface="Times New Roman" panose="02020603050405020304" pitchFamily="18" charset="0"/>
                  </a:rPr>
                  <a:t>,</a:t>
                </a:r>
                <a:r>
                  <a:rPr lang="es-ES" sz="2400" dirty="0">
                    <a:ea typeface="Calibri" panose="020F0502020204030204" pitchFamily="34" charset="0"/>
                  </a:rPr>
                  <a:t>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3</m:t>
                            </m:r>
                          </m:sub>
                        </m:sSub>
                      </m:sub>
                    </m:sSub>
                  </m:oMath>
                </a14:m>
                <a:r>
                  <a:rPr lang="es-ES" sz="2400" dirty="0">
                    <a:latin typeface="Times New Roman" panose="02020603050405020304" pitchFamily="18" charset="0"/>
                    <a:cs typeface="Times New Roman" panose="02020603050405020304" pitchFamily="18" charset="0"/>
                  </a:rPr>
                  <a:t>,...,</a:t>
                </a:r>
                <a:r>
                  <a:rPr lang="es-ES" sz="2400" dirty="0">
                    <a:ea typeface="Calibri" panose="020F0502020204030204" pitchFamily="34" charset="0"/>
                  </a:rPr>
                  <a:t>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𝑛</m:t>
                            </m:r>
                          </m:sub>
                        </m:sSub>
                      </m:sub>
                    </m:sSub>
                  </m:oMath>
                </a14:m>
                <a:r>
                  <a:rPr lang="es-ES" sz="2400" dirty="0"/>
                  <a:t> sea la misma que la de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𝑡</m:t>
                            </m:r>
                          </m:e>
                          <m:sub>
                            <m:r>
                              <a:rPr lang="es-ES" sz="2400" b="0" i="1" smtClean="0">
                                <a:latin typeface="Cambria Math" panose="02040503050406030204" pitchFamily="18" charset="0"/>
                              </a:rPr>
                              <m:t>1</m:t>
                            </m:r>
                          </m:sub>
                        </m:sSub>
                        <m:r>
                          <a:rPr lang="es-ES" sz="2400" b="0" i="1" smtClean="0">
                            <a:latin typeface="Cambria Math" panose="02040503050406030204" pitchFamily="18" charset="0"/>
                            <a:ea typeface="Calibri" panose="020F0502020204030204" pitchFamily="34" charset="0"/>
                          </a:rPr>
                          <m:t>+</m:t>
                        </m:r>
                        <m:r>
                          <a:rPr lang="es-ES" sz="2400" b="0" i="1" smtClean="0">
                            <a:latin typeface="Cambria Math" panose="02040503050406030204" pitchFamily="18" charset="0"/>
                            <a:ea typeface="Calibri" panose="020F0502020204030204" pitchFamily="34" charset="0"/>
                          </a:rPr>
                          <m:t>h</m:t>
                        </m:r>
                      </m:sub>
                    </m:sSub>
                  </m:oMath>
                </a14:m>
                <a:r>
                  <a:rPr lang="es-ES" sz="24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2</m:t>
                            </m:r>
                          </m:sub>
                        </m:sSub>
                        <m:r>
                          <a:rPr lang="es-ES" sz="2400" i="1">
                            <a:latin typeface="Cambria Math" panose="02040503050406030204" pitchFamily="18" charset="0"/>
                            <a:ea typeface="Calibri" panose="020F0502020204030204" pitchFamily="34" charset="0"/>
                          </a:rPr>
                          <m:t>+</m:t>
                        </m:r>
                        <m:r>
                          <a:rPr lang="es-ES" sz="2400" i="1">
                            <a:latin typeface="Cambria Math" panose="02040503050406030204" pitchFamily="18" charset="0"/>
                            <a:ea typeface="Calibri" panose="020F0502020204030204" pitchFamily="34" charset="0"/>
                          </a:rPr>
                          <m:t>h</m:t>
                        </m:r>
                      </m:sub>
                    </m:sSub>
                  </m:oMath>
                </a14:m>
                <a:r>
                  <a:rPr lang="es-ES" sz="24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3</m:t>
                            </m:r>
                          </m:sub>
                        </m:sSub>
                        <m:r>
                          <a:rPr lang="es-ES" sz="2400" i="1">
                            <a:latin typeface="Cambria Math" panose="02040503050406030204" pitchFamily="18" charset="0"/>
                            <a:ea typeface="Calibri" panose="020F0502020204030204" pitchFamily="34" charset="0"/>
                          </a:rPr>
                          <m:t>+</m:t>
                        </m:r>
                        <m:r>
                          <a:rPr lang="es-ES" sz="2400" i="1">
                            <a:latin typeface="Cambria Math" panose="02040503050406030204" pitchFamily="18" charset="0"/>
                            <a:ea typeface="Calibri" panose="020F0502020204030204" pitchFamily="34" charset="0"/>
                          </a:rPr>
                          <m:t>h</m:t>
                        </m:r>
                      </m:sub>
                    </m:sSub>
                  </m:oMath>
                </a14:m>
                <a:r>
                  <a:rPr lang="es-ES" sz="2400" dirty="0">
                    <a:latin typeface="Times New Roman" panose="02020603050405020304" pitchFamily="18" charset="0"/>
                    <a:cs typeface="Times New Roman" panose="02020603050405020304" pitchFamily="18" charset="0"/>
                  </a:rPr>
                  <a:t>,...,</a:t>
                </a:r>
                <a:r>
                  <a:rPr lang="es-ES" sz="2400" dirty="0">
                    <a:ea typeface="Calibri" panose="020F0502020204030204" pitchFamily="34" charset="0"/>
                  </a:rPr>
                  <a:t>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𝑛</m:t>
                            </m:r>
                          </m:sub>
                        </m:sSub>
                        <m:r>
                          <a:rPr lang="es-ES" sz="2400" i="1">
                            <a:latin typeface="Cambria Math" panose="02040503050406030204" pitchFamily="18" charset="0"/>
                            <a:ea typeface="Calibri" panose="020F0502020204030204" pitchFamily="34" charset="0"/>
                          </a:rPr>
                          <m:t>+</m:t>
                        </m:r>
                        <m:r>
                          <a:rPr lang="es-ES" sz="2400" i="1">
                            <a:latin typeface="Cambria Math" panose="02040503050406030204" pitchFamily="18" charset="0"/>
                            <a:ea typeface="Calibri" panose="020F0502020204030204" pitchFamily="34" charset="0"/>
                          </a:rPr>
                          <m:t>h</m:t>
                        </m:r>
                      </m:sub>
                    </m:sSub>
                    <m:r>
                      <a:rPr lang="es-ES" sz="2400" i="1">
                        <a:latin typeface="Cambria Math" panose="02040503050406030204" pitchFamily="18" charset="0"/>
                        <a:ea typeface="Calibri" panose="020F0502020204030204" pitchFamily="34" charset="0"/>
                      </a:rPr>
                      <m:t> </m:t>
                    </m:r>
                  </m:oMath>
                </a14:m>
                <a:r>
                  <a:rPr lang="es-ES" sz="2400" dirty="0"/>
                  <a:t>en cualquier otro momento del tiempo 𝑡 desplazado por ℎ</a:t>
                </a:r>
              </a:p>
              <a:p>
                <a:pPr marL="0" indent="0" algn="just">
                  <a:buNone/>
                </a:pPr>
                <a:r>
                  <a:rPr lang="es-ES" sz="2400" dirty="0"/>
                  <a:t>Donde ℎ es un parámetro de desplazamiento en el tiempo para cualquier </a:t>
                </a:r>
                <a:r>
                  <a:rPr lang="es-ES" sz="2400" i="1" dirty="0">
                    <a:latin typeface="Times New Roman" panose="02020603050405020304" pitchFamily="18" charset="0"/>
                    <a:cs typeface="Times New Roman" panose="02020603050405020304" pitchFamily="18" charset="0"/>
                  </a:rPr>
                  <a:t>h </a:t>
                </a:r>
                <a:r>
                  <a:rPr lang="es-ES" sz="2400" dirty="0">
                    <a:latin typeface="Times New Roman" panose="02020603050405020304" pitchFamily="18" charset="0"/>
                    <a:cs typeface="Times New Roman" panose="02020603050405020304" pitchFamily="18" charset="0"/>
                  </a:rPr>
                  <a:t>≠ 0. ℎ </a:t>
                </a:r>
                <a:r>
                  <a:rPr lang="es-ES" sz="2400" dirty="0">
                    <a:cs typeface="Times New Roman" panose="02020603050405020304" pitchFamily="18" charset="0"/>
                  </a:rPr>
                  <a:t>que representa cuánto se desplazan las observaciones en el tiempo. </a:t>
                </a:r>
              </a:p>
              <a:p>
                <a:pPr marL="0" indent="0" algn="just">
                  <a:buNone/>
                </a:pPr>
                <a:r>
                  <a:rPr lang="es-ES" sz="2400" dirty="0">
                    <a:cs typeface="Times New Roman" panose="02020603050405020304" pitchFamily="18" charset="0"/>
                  </a:rPr>
                  <a:t>Por lo tanto, </a:t>
                </a:r>
                <a:r>
                  <a:rPr lang="es-ES" sz="2400" dirty="0">
                    <a:latin typeface="Times New Roman" panose="02020603050405020304" pitchFamily="18" charset="0"/>
                    <a:cs typeface="Times New Roman" panose="02020603050405020304" pitchFamily="18" charset="0"/>
                  </a:rPr>
                  <a:t>ℎ </a:t>
                </a:r>
                <a:r>
                  <a:rPr lang="es-ES" sz="2400" dirty="0">
                    <a:cs typeface="Times New Roman" panose="02020603050405020304" pitchFamily="18" charset="0"/>
                  </a:rPr>
                  <a:t>puede ser positivo (indicando un desplazamiento hacia el futuro) o negativo (indicando un desplazamiento hacia el pasado).</a:t>
                </a:r>
              </a:p>
              <a:p>
                <a:pPr marL="0" indent="0" algn="just">
                  <a:buNone/>
                </a:pPr>
                <a:r>
                  <a:rPr lang="es-ES" sz="2400" dirty="0"/>
                  <a:t>Sin embargo, es muy complicado verificar esto en la práctica, por lo que, en general, definiremos el concepto de estacionariedad en “sentido débil”.</a:t>
                </a:r>
                <a:endParaRPr lang="es-ES" sz="2400" dirty="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3D4C8218-555A-7B9D-9AD4-7520B4CE763E}"/>
                  </a:ext>
                </a:extLst>
              </p:cNvPr>
              <p:cNvSpPr>
                <a:spLocks noGrp="1" noRot="1" noChangeAspect="1" noMove="1" noResize="1" noEditPoints="1" noAdjustHandles="1" noChangeArrowheads="1" noChangeShapeType="1" noTextEdit="1"/>
              </p:cNvSpPr>
              <p:nvPr>
                <p:ph idx="1"/>
              </p:nvPr>
            </p:nvSpPr>
            <p:spPr>
              <a:xfrm>
                <a:off x="581192" y="2326478"/>
                <a:ext cx="11029615" cy="3678303"/>
              </a:xfrm>
              <a:blipFill>
                <a:blip r:embed="rId2"/>
                <a:stretch>
                  <a:fillRect l="-718" r="-663"/>
                </a:stretch>
              </a:blipFill>
            </p:spPr>
            <p:txBody>
              <a:bodyPr/>
              <a:lstStyle/>
              <a:p>
                <a:r>
                  <a:rPr lang="es-ES">
                    <a:noFill/>
                  </a:rPr>
                  <a:t> </a:t>
                </a:r>
              </a:p>
            </p:txBody>
          </p:sp>
        </mc:Fallback>
      </mc:AlternateContent>
      <p:grpSp>
        <p:nvGrpSpPr>
          <p:cNvPr id="4" name="Grupo 3">
            <a:extLst>
              <a:ext uri="{FF2B5EF4-FFF2-40B4-BE49-F238E27FC236}">
                <a16:creationId xmlns:a16="http://schemas.microsoft.com/office/drawing/2014/main" id="{66DFBAE1-AA98-20EA-74E4-2BABADA4485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E1340B5A-C790-F89A-DD76-E09348DA19A8}"/>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58D94DF-DFA7-ED58-CB29-8F7E748322BB}"/>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16156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grpSp>
        <p:nvGrpSpPr>
          <p:cNvPr id="4" name="Grupo 3">
            <a:extLst>
              <a:ext uri="{FF2B5EF4-FFF2-40B4-BE49-F238E27FC236}">
                <a16:creationId xmlns:a16="http://schemas.microsoft.com/office/drawing/2014/main" id="{3CE347C1-BE14-FA17-0DCA-607AE2B9C68A}"/>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8223DF34-1E93-8CF4-D6C4-534C22DB9EC3}"/>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80DFDB44-87BC-621A-C44B-1A0DAE1A6A0B}"/>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9" name="Marcador de contenido 2">
            <a:extLst>
              <a:ext uri="{FF2B5EF4-FFF2-40B4-BE49-F238E27FC236}">
                <a16:creationId xmlns:a16="http://schemas.microsoft.com/office/drawing/2014/main" id="{66A85952-7671-9D01-40EF-01166F3B0A86}"/>
              </a:ext>
            </a:extLst>
          </p:cNvPr>
          <p:cNvGraphicFramePr>
            <a:graphicFrameLocks noGrp="1"/>
          </p:cNvGraphicFramePr>
          <p:nvPr>
            <p:ph idx="1"/>
          </p:nvPr>
        </p:nvGraphicFramePr>
        <p:xfrm>
          <a:off x="581025" y="2181225"/>
          <a:ext cx="11029950" cy="42396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844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4C55DA-D438-3C9F-E865-A42B44734639}"/>
              </a:ext>
            </a:extLst>
          </p:cNvPr>
          <p:cNvSpPr>
            <a:spLocks noGrp="1"/>
          </p:cNvSpPr>
          <p:nvPr>
            <p:ph type="title"/>
          </p:nvPr>
        </p:nvSpPr>
        <p:spPr>
          <a:xfrm>
            <a:off x="552618" y="5324475"/>
            <a:ext cx="11029615" cy="817142"/>
          </a:xfrm>
        </p:spPr>
        <p:txBody>
          <a:bodyPr>
            <a:normAutofit/>
          </a:bodyPr>
          <a:lstStyle/>
          <a:p>
            <a:r>
              <a:rPr lang="es-ES" dirty="0">
                <a:solidFill>
                  <a:schemeClr val="bg1"/>
                </a:solidFill>
              </a:rPr>
              <a:t>RUTA DE APRENDIZAJE</a:t>
            </a:r>
          </a:p>
        </p:txBody>
      </p:sp>
      <p:sp>
        <p:nvSpPr>
          <p:cNvPr id="8" name="Elipse 7">
            <a:extLst>
              <a:ext uri="{FF2B5EF4-FFF2-40B4-BE49-F238E27FC236}">
                <a16:creationId xmlns:a16="http://schemas.microsoft.com/office/drawing/2014/main" id="{0F0FE4C4-8272-7D50-A036-3955A63F89CA}"/>
              </a:ext>
            </a:extLst>
          </p:cNvPr>
          <p:cNvSpPr/>
          <p:nvPr/>
        </p:nvSpPr>
        <p:spPr>
          <a:xfrm>
            <a:off x="1925653" y="1076251"/>
            <a:ext cx="899923" cy="899923"/>
          </a:xfrm>
          <a:prstGeom prst="ellipse">
            <a:avLst/>
          </a:prstGeom>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ES" sz="3200" b="1" dirty="0">
                <a:latin typeface="Calibri" panose="020F0502020204030204" pitchFamily="34" charset="0"/>
                <a:cs typeface="Calibri" panose="020F0502020204030204" pitchFamily="34" charset="0"/>
              </a:rPr>
              <a:t>I</a:t>
            </a:r>
          </a:p>
        </p:txBody>
      </p:sp>
      <p:sp>
        <p:nvSpPr>
          <p:cNvPr id="9" name="Elipse 8">
            <a:extLst>
              <a:ext uri="{FF2B5EF4-FFF2-40B4-BE49-F238E27FC236}">
                <a16:creationId xmlns:a16="http://schemas.microsoft.com/office/drawing/2014/main" id="{9BF1A304-9DB9-95C6-FA5B-347D24D851B5}"/>
              </a:ext>
            </a:extLst>
          </p:cNvPr>
          <p:cNvSpPr/>
          <p:nvPr/>
        </p:nvSpPr>
        <p:spPr>
          <a:xfrm>
            <a:off x="4227168" y="1076250"/>
            <a:ext cx="899923" cy="899923"/>
          </a:xfrm>
          <a:prstGeom prst="ellipse">
            <a:avLst/>
          </a:prstGeom>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ES" sz="3200" b="1" dirty="0">
                <a:latin typeface="Calibri" panose="020F0502020204030204" pitchFamily="34" charset="0"/>
                <a:cs typeface="Calibri" panose="020F0502020204030204" pitchFamily="34" charset="0"/>
              </a:rPr>
              <a:t>II</a:t>
            </a:r>
          </a:p>
        </p:txBody>
      </p:sp>
      <p:sp>
        <p:nvSpPr>
          <p:cNvPr id="10" name="Elipse 9">
            <a:extLst>
              <a:ext uri="{FF2B5EF4-FFF2-40B4-BE49-F238E27FC236}">
                <a16:creationId xmlns:a16="http://schemas.microsoft.com/office/drawing/2014/main" id="{3CCDA0FA-A062-344B-BEA0-D99543AF0192}"/>
              </a:ext>
            </a:extLst>
          </p:cNvPr>
          <p:cNvSpPr/>
          <p:nvPr/>
        </p:nvSpPr>
        <p:spPr>
          <a:xfrm>
            <a:off x="6560438" y="1076248"/>
            <a:ext cx="899923" cy="899923"/>
          </a:xfrm>
          <a:prstGeom prst="ellipse">
            <a:avLst/>
          </a:prstGeom>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ES" sz="3200" b="1" dirty="0">
                <a:latin typeface="Calibri" panose="020F0502020204030204" pitchFamily="34" charset="0"/>
                <a:cs typeface="Calibri" panose="020F0502020204030204" pitchFamily="34" charset="0"/>
              </a:rPr>
              <a:t>III</a:t>
            </a:r>
          </a:p>
        </p:txBody>
      </p:sp>
      <p:sp>
        <p:nvSpPr>
          <p:cNvPr id="11" name="Elipse 10">
            <a:extLst>
              <a:ext uri="{FF2B5EF4-FFF2-40B4-BE49-F238E27FC236}">
                <a16:creationId xmlns:a16="http://schemas.microsoft.com/office/drawing/2014/main" id="{DE2A34B9-C5A1-9777-CEB4-7A3BB9EBEF2A}"/>
              </a:ext>
            </a:extLst>
          </p:cNvPr>
          <p:cNvSpPr/>
          <p:nvPr/>
        </p:nvSpPr>
        <p:spPr>
          <a:xfrm>
            <a:off x="8830198" y="1076249"/>
            <a:ext cx="899923" cy="899923"/>
          </a:xfrm>
          <a:prstGeom prst="ellipse">
            <a:avLst/>
          </a:prstGeom>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ES" sz="3200" b="1" dirty="0">
                <a:latin typeface="Calibri" panose="020F0502020204030204" pitchFamily="34" charset="0"/>
                <a:cs typeface="Calibri" panose="020F0502020204030204" pitchFamily="34" charset="0"/>
              </a:rPr>
              <a:t>IV</a:t>
            </a:r>
          </a:p>
        </p:txBody>
      </p:sp>
      <p:sp>
        <p:nvSpPr>
          <p:cNvPr id="13" name="Rectángulo 12">
            <a:extLst>
              <a:ext uri="{FF2B5EF4-FFF2-40B4-BE49-F238E27FC236}">
                <a16:creationId xmlns:a16="http://schemas.microsoft.com/office/drawing/2014/main" id="{CAB0DBA6-EFA4-B0D5-6A0D-4AF1895A63A5}"/>
              </a:ext>
            </a:extLst>
          </p:cNvPr>
          <p:cNvSpPr/>
          <p:nvPr/>
        </p:nvSpPr>
        <p:spPr>
          <a:xfrm>
            <a:off x="3706387" y="2171246"/>
            <a:ext cx="1941486" cy="25450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Modelos Estocásticos</a:t>
            </a:r>
          </a:p>
        </p:txBody>
      </p:sp>
      <p:sp>
        <p:nvSpPr>
          <p:cNvPr id="16" name="Rectángulo 15">
            <a:extLst>
              <a:ext uri="{FF2B5EF4-FFF2-40B4-BE49-F238E27FC236}">
                <a16:creationId xmlns:a16="http://schemas.microsoft.com/office/drawing/2014/main" id="{2C2F5CF0-49D7-C7CA-EE05-C59787F4CFD5}"/>
              </a:ext>
            </a:extLst>
          </p:cNvPr>
          <p:cNvSpPr/>
          <p:nvPr/>
        </p:nvSpPr>
        <p:spPr>
          <a:xfrm>
            <a:off x="1404872" y="2160215"/>
            <a:ext cx="1941486" cy="25450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Análisis de Series de Tiempo</a:t>
            </a:r>
          </a:p>
        </p:txBody>
      </p:sp>
      <p:sp>
        <p:nvSpPr>
          <p:cNvPr id="17" name="Rectángulo 16">
            <a:extLst>
              <a:ext uri="{FF2B5EF4-FFF2-40B4-BE49-F238E27FC236}">
                <a16:creationId xmlns:a16="http://schemas.microsoft.com/office/drawing/2014/main" id="{E590014A-A1E3-5576-48D9-C5A7A797E07B}"/>
              </a:ext>
            </a:extLst>
          </p:cNvPr>
          <p:cNvSpPr/>
          <p:nvPr/>
        </p:nvSpPr>
        <p:spPr>
          <a:xfrm>
            <a:off x="6007902" y="2171246"/>
            <a:ext cx="1941486" cy="25450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Estacionalidad</a:t>
            </a:r>
          </a:p>
        </p:txBody>
      </p:sp>
      <p:sp>
        <p:nvSpPr>
          <p:cNvPr id="18" name="Rectángulo 17">
            <a:extLst>
              <a:ext uri="{FF2B5EF4-FFF2-40B4-BE49-F238E27FC236}">
                <a16:creationId xmlns:a16="http://schemas.microsoft.com/office/drawing/2014/main" id="{3D232EED-79F1-A3D3-2A92-8383EBA95EE3}"/>
              </a:ext>
            </a:extLst>
          </p:cNvPr>
          <p:cNvSpPr/>
          <p:nvPr/>
        </p:nvSpPr>
        <p:spPr>
          <a:xfrm>
            <a:off x="8309417" y="2171246"/>
            <a:ext cx="1941486" cy="25450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Redes Neuronales</a:t>
            </a:r>
          </a:p>
        </p:txBody>
      </p:sp>
      <p:cxnSp>
        <p:nvCxnSpPr>
          <p:cNvPr id="6" name="Conector recto de flecha 5">
            <a:extLst>
              <a:ext uri="{FF2B5EF4-FFF2-40B4-BE49-F238E27FC236}">
                <a16:creationId xmlns:a16="http://schemas.microsoft.com/office/drawing/2014/main" id="{123E3AA2-338E-6681-A501-BEAD48C450F4}"/>
              </a:ext>
            </a:extLst>
          </p:cNvPr>
          <p:cNvCxnSpPr>
            <a:stCxn id="8" idx="6"/>
            <a:endCxn id="9" idx="2"/>
          </p:cNvCxnSpPr>
          <p:nvPr/>
        </p:nvCxnSpPr>
        <p:spPr>
          <a:xfrm flipV="1">
            <a:off x="2825576" y="1526212"/>
            <a:ext cx="1401592" cy="1"/>
          </a:xfrm>
          <a:prstGeom prst="straightConnector1">
            <a:avLst/>
          </a:prstGeom>
          <a:ln>
            <a:solidFill>
              <a:srgbClr val="FFC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a:extLst>
              <a:ext uri="{FF2B5EF4-FFF2-40B4-BE49-F238E27FC236}">
                <a16:creationId xmlns:a16="http://schemas.microsoft.com/office/drawing/2014/main" id="{18B67B40-F3C9-DDD7-060F-11C41822B42F}"/>
              </a:ext>
            </a:extLst>
          </p:cNvPr>
          <p:cNvCxnSpPr>
            <a:cxnSpLocks/>
            <a:endCxn id="10" idx="2"/>
          </p:cNvCxnSpPr>
          <p:nvPr/>
        </p:nvCxnSpPr>
        <p:spPr>
          <a:xfrm>
            <a:off x="5158784" y="1526208"/>
            <a:ext cx="1401654" cy="2"/>
          </a:xfrm>
          <a:prstGeom prst="straightConnector1">
            <a:avLst/>
          </a:prstGeom>
          <a:ln>
            <a:solidFill>
              <a:srgbClr val="FFC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a:extLst>
              <a:ext uri="{FF2B5EF4-FFF2-40B4-BE49-F238E27FC236}">
                <a16:creationId xmlns:a16="http://schemas.microsoft.com/office/drawing/2014/main" id="{47BC3CF5-A3D0-19F9-40CD-1C06E843D422}"/>
              </a:ext>
            </a:extLst>
          </p:cNvPr>
          <p:cNvCxnSpPr>
            <a:cxnSpLocks/>
            <a:endCxn id="11" idx="2"/>
          </p:cNvCxnSpPr>
          <p:nvPr/>
        </p:nvCxnSpPr>
        <p:spPr>
          <a:xfrm>
            <a:off x="7460361" y="1526210"/>
            <a:ext cx="1369837" cy="1"/>
          </a:xfrm>
          <a:prstGeom prst="straightConnector1">
            <a:avLst/>
          </a:prstGeom>
          <a:ln>
            <a:solidFill>
              <a:srgbClr val="FFC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Rectángulo 4">
            <a:extLst>
              <a:ext uri="{FF2B5EF4-FFF2-40B4-BE49-F238E27FC236}">
                <a16:creationId xmlns:a16="http://schemas.microsoft.com/office/drawing/2014/main" id="{4AD1E4FF-690D-2D33-F9AC-4FF7DB68D361}"/>
              </a:ext>
            </a:extLst>
          </p:cNvPr>
          <p:cNvSpPr/>
          <p:nvPr/>
        </p:nvSpPr>
        <p:spPr>
          <a:xfrm>
            <a:off x="3706386" y="2171246"/>
            <a:ext cx="1941486" cy="25450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Modelos Estocásticos</a:t>
            </a:r>
          </a:p>
        </p:txBody>
      </p:sp>
      <p:sp>
        <p:nvSpPr>
          <p:cNvPr id="3" name="Elipse 2">
            <a:extLst>
              <a:ext uri="{FF2B5EF4-FFF2-40B4-BE49-F238E27FC236}">
                <a16:creationId xmlns:a16="http://schemas.microsoft.com/office/drawing/2014/main" id="{196358AC-77EB-8D68-9252-D79C3809D958}"/>
              </a:ext>
            </a:extLst>
          </p:cNvPr>
          <p:cNvSpPr/>
          <p:nvPr/>
        </p:nvSpPr>
        <p:spPr>
          <a:xfrm>
            <a:off x="4243014" y="1076246"/>
            <a:ext cx="899923" cy="899923"/>
          </a:xfrm>
          <a:prstGeom prst="ellipse">
            <a:avLst/>
          </a:prstGeom>
          <a:solidFill>
            <a:schemeClr val="tx2">
              <a:lumMod val="50000"/>
              <a:lumOff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ES" sz="3200" b="1" dirty="0">
                <a:latin typeface="Calibri" panose="020F0502020204030204" pitchFamily="34" charset="0"/>
                <a:cs typeface="Calibri" panose="020F0502020204030204" pitchFamily="34" charset="0"/>
              </a:rPr>
              <a:t>II</a:t>
            </a:r>
          </a:p>
        </p:txBody>
      </p:sp>
    </p:spTree>
    <p:extLst>
      <p:ext uri="{BB962C8B-B14F-4D97-AF65-F5344CB8AC3E}">
        <p14:creationId xmlns:p14="http://schemas.microsoft.com/office/powerpoint/2010/main" val="273062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6" grpId="0" animBg="1"/>
      <p:bldP spid="17" grpId="0" animBg="1"/>
      <p:bldP spid="18" grpId="0" animBg="1"/>
      <p:bldP spid="5"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sp>
        <p:nvSpPr>
          <p:cNvPr id="3" name="Marcador de contenido 2">
            <a:extLst>
              <a:ext uri="{FF2B5EF4-FFF2-40B4-BE49-F238E27FC236}">
                <a16:creationId xmlns:a16="http://schemas.microsoft.com/office/drawing/2014/main" id="{3D4C8218-555A-7B9D-9AD4-7520B4CE763E}"/>
              </a:ext>
            </a:extLst>
          </p:cNvPr>
          <p:cNvSpPr>
            <a:spLocks noGrp="1"/>
          </p:cNvSpPr>
          <p:nvPr>
            <p:ph idx="1"/>
          </p:nvPr>
        </p:nvSpPr>
        <p:spPr>
          <a:xfrm>
            <a:off x="581193" y="1787988"/>
            <a:ext cx="11029615" cy="1013801"/>
          </a:xfrm>
        </p:spPr>
        <p:txBody>
          <a:bodyPr>
            <a:normAutofit/>
          </a:bodyPr>
          <a:lstStyle/>
          <a:p>
            <a:pPr marL="0" indent="0">
              <a:buNone/>
            </a:pPr>
            <a:r>
              <a:rPr lang="es-ES" dirty="0"/>
              <a:t>Para que un proceso estocástico sea estacionario en sentido débil, se requiere que ciertas propiedades estadísticas del proceso sean constantes en el tiempo. Estas propiedades incluyen la media, la varianza y la </a:t>
            </a:r>
            <a:r>
              <a:rPr lang="es-ES" dirty="0" err="1"/>
              <a:t>autocovarianza</a:t>
            </a:r>
            <a:r>
              <a:rPr lang="es-ES" dirty="0"/>
              <a:t>:</a:t>
            </a:r>
          </a:p>
        </p:txBody>
      </p:sp>
      <p:grpSp>
        <p:nvGrpSpPr>
          <p:cNvPr id="4" name="Grupo 3">
            <a:extLst>
              <a:ext uri="{FF2B5EF4-FFF2-40B4-BE49-F238E27FC236}">
                <a16:creationId xmlns:a16="http://schemas.microsoft.com/office/drawing/2014/main" id="{7BBA0A4A-61D5-E45B-C55A-7C30156C4D76}"/>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31AA6E9B-CABA-CEF7-4C17-3456FAA6ADEA}"/>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2B6D3240-8C61-40E0-C0E2-86001A129B5F}"/>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2" name="Marcador de contenido 6">
            <a:extLst>
              <a:ext uri="{FF2B5EF4-FFF2-40B4-BE49-F238E27FC236}">
                <a16:creationId xmlns:a16="http://schemas.microsoft.com/office/drawing/2014/main" id="{B9695173-4B2F-3720-E6F3-5392946272F5}"/>
              </a:ext>
            </a:extLst>
          </p:cNvPr>
          <p:cNvGraphicFramePr>
            <a:graphicFrameLocks/>
          </p:cNvGraphicFramePr>
          <p:nvPr/>
        </p:nvGraphicFramePr>
        <p:xfrm>
          <a:off x="449580" y="2399854"/>
          <a:ext cx="11292840" cy="4458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7468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 Gráfico de líneas&#10;&#10;Descripción generada automáticamente">
            <a:extLst>
              <a:ext uri="{FF2B5EF4-FFF2-40B4-BE49-F238E27FC236}">
                <a16:creationId xmlns:a16="http://schemas.microsoft.com/office/drawing/2014/main" id="{E7641F4A-FF90-659A-2856-C3EA8C88499E}"/>
              </a:ext>
            </a:extLst>
          </p:cNvPr>
          <p:cNvPicPr>
            <a:picLocks noChangeAspect="1"/>
          </p:cNvPicPr>
          <p:nvPr/>
        </p:nvPicPr>
        <p:blipFill>
          <a:blip r:embed="rId2"/>
          <a:stretch>
            <a:fillRect/>
          </a:stretch>
        </p:blipFill>
        <p:spPr>
          <a:xfrm>
            <a:off x="1477106" y="762808"/>
            <a:ext cx="8907247" cy="5859218"/>
          </a:xfrm>
          <a:prstGeom prst="rect">
            <a:avLst/>
          </a:prstGeom>
        </p:spPr>
      </p:pic>
      <p:grpSp>
        <p:nvGrpSpPr>
          <p:cNvPr id="7" name="Grupo 6">
            <a:extLst>
              <a:ext uri="{FF2B5EF4-FFF2-40B4-BE49-F238E27FC236}">
                <a16:creationId xmlns:a16="http://schemas.microsoft.com/office/drawing/2014/main" id="{A3DEBEF5-8BFE-C6FB-91CA-1E62FE76C919}"/>
              </a:ext>
            </a:extLst>
          </p:cNvPr>
          <p:cNvGrpSpPr/>
          <p:nvPr/>
        </p:nvGrpSpPr>
        <p:grpSpPr>
          <a:xfrm>
            <a:off x="10866976" y="222613"/>
            <a:ext cx="1045279" cy="1013800"/>
            <a:chOff x="10615767" y="694886"/>
            <a:chExt cx="1045279" cy="1013800"/>
          </a:xfrm>
        </p:grpSpPr>
        <p:sp>
          <p:nvSpPr>
            <p:cNvPr id="8" name="Elipse 7">
              <a:extLst>
                <a:ext uri="{FF2B5EF4-FFF2-40B4-BE49-F238E27FC236}">
                  <a16:creationId xmlns:a16="http://schemas.microsoft.com/office/drawing/2014/main" id="{49DD441F-7A85-DB4C-1B5A-5200D8A0DB07}"/>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7C11C925-BD32-C2E6-D718-978A8E0CD1E7}"/>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041722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dirty="0"/>
              <a:t>MODELOS ESTOCÁSTICOS</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rcRect/>
          <a:stretch/>
        </p:blipFill>
        <p:spPr>
          <a:xfrm>
            <a:off x="581025" y="2231480"/>
            <a:ext cx="5422900" cy="3625353"/>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2"/>
          </p:nvPr>
        </p:nvSpPr>
        <p:spPr>
          <a:xfrm>
            <a:off x="6576290" y="2471128"/>
            <a:ext cx="4868264" cy="3385705"/>
          </a:xfrm>
        </p:spPr>
        <p:txBody>
          <a:bodyPr>
            <a:normAutofit lnSpcReduction="10000"/>
          </a:bodyPr>
          <a:lstStyle/>
          <a:p>
            <a:pPr marL="0" indent="0" algn="ctr">
              <a:buNone/>
            </a:pPr>
            <a:r>
              <a:rPr lang="es-ES" sz="2400" i="1" dirty="0"/>
              <a:t>“Un modelo estocástico es un marco matemático que describe un sistema o fenómeno que exhibe cierto grado de aleatoriedad o incertidumbre en su comportamiento. Estos modelos se utilizan para representar procesos en los que las variables involucradas evolucionan de manera probabilística en lugar de seguir un patrón determinístico fijo.”</a:t>
            </a:r>
            <a:endParaRPr lang="es-ES" dirty="0"/>
          </a:p>
        </p:txBody>
      </p:sp>
      <p:grpSp>
        <p:nvGrpSpPr>
          <p:cNvPr id="7" name="Grupo 6">
            <a:extLst>
              <a:ext uri="{FF2B5EF4-FFF2-40B4-BE49-F238E27FC236}">
                <a16:creationId xmlns:a16="http://schemas.microsoft.com/office/drawing/2014/main" id="{3C79AE34-6AD4-45B6-9C4C-C6EC11863E5F}"/>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539C3E72-81AA-E608-D6F8-99DB405E678A}"/>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A172F722-20A2-6597-B62D-51D630FE5EE8}"/>
                </a:ext>
              </a:extLst>
            </p:cNvPr>
            <p:cNvSpPr/>
            <p:nvPr/>
          </p:nvSpPr>
          <p:spPr>
            <a:xfrm>
              <a:off x="10761784" y="853219"/>
              <a:ext cx="787437" cy="763724"/>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249520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MODELOS ESTOCÁSTICOS</a:t>
            </a:r>
          </a:p>
        </p:txBody>
      </p:sp>
      <p:graphicFrame>
        <p:nvGraphicFramePr>
          <p:cNvPr id="13" name="Marcador de contenido 2">
            <a:extLst>
              <a:ext uri="{FF2B5EF4-FFF2-40B4-BE49-F238E27FC236}">
                <a16:creationId xmlns:a16="http://schemas.microsoft.com/office/drawing/2014/main" id="{123314D8-74FF-387E-2BC6-80C95B7916F0}"/>
              </a:ext>
            </a:extLst>
          </p:cNvPr>
          <p:cNvGraphicFramePr>
            <a:graphicFrameLocks noGrp="1"/>
          </p:cNvGraphicFramePr>
          <p:nvPr>
            <p:ph idx="1"/>
            <p:extLst>
              <p:ext uri="{D42A27DB-BD31-4B8C-83A1-F6EECF244321}">
                <p14:modId xmlns:p14="http://schemas.microsoft.com/office/powerpoint/2010/main" val="4132290905"/>
              </p:ext>
            </p:extLst>
          </p:nvPr>
        </p:nvGraphicFramePr>
        <p:xfrm>
          <a:off x="580691" y="2090790"/>
          <a:ext cx="11029950" cy="4470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upo 11">
            <a:extLst>
              <a:ext uri="{FF2B5EF4-FFF2-40B4-BE49-F238E27FC236}">
                <a16:creationId xmlns:a16="http://schemas.microsoft.com/office/drawing/2014/main" id="{0BE32A70-5EB5-2AAF-EE37-329A33A6386A}"/>
              </a:ext>
            </a:extLst>
          </p:cNvPr>
          <p:cNvGrpSpPr/>
          <p:nvPr/>
        </p:nvGrpSpPr>
        <p:grpSpPr>
          <a:xfrm>
            <a:off x="10565528" y="716924"/>
            <a:ext cx="1045279" cy="1013800"/>
            <a:chOff x="10615767" y="694886"/>
            <a:chExt cx="1045279" cy="1013800"/>
          </a:xfrm>
        </p:grpSpPr>
        <p:sp>
          <p:nvSpPr>
            <p:cNvPr id="14" name="Elipse 13">
              <a:extLst>
                <a:ext uri="{FF2B5EF4-FFF2-40B4-BE49-F238E27FC236}">
                  <a16:creationId xmlns:a16="http://schemas.microsoft.com/office/drawing/2014/main" id="{5CFF835D-812C-95CE-F5B3-97E7043393E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Dado con relleno sólido">
              <a:extLst>
                <a:ext uri="{FF2B5EF4-FFF2-40B4-BE49-F238E27FC236}">
                  <a16:creationId xmlns:a16="http://schemas.microsoft.com/office/drawing/2014/main" id="{8BB286A2-FA27-FC6C-D2F1-813DEB1ABEA0}"/>
                </a:ext>
              </a:extLst>
            </p:cNvPr>
            <p:cNvSpPr/>
            <p:nvPr/>
          </p:nvSpPr>
          <p:spPr>
            <a:xfrm>
              <a:off x="10761784" y="853219"/>
              <a:ext cx="787437" cy="763724"/>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558342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MODELOS ESTOCÁSTICOS</a:t>
            </a:r>
          </a:p>
        </p:txBody>
      </p:sp>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0858" y="2365488"/>
            <a:ext cx="11029950" cy="4020564"/>
          </a:xfrm>
        </p:spPr>
        <p:txBody>
          <a:bodyPr>
            <a:normAutofit fontScale="92500" lnSpcReduction="20000"/>
          </a:bodyPr>
          <a:lstStyle/>
          <a:p>
            <a:pPr marL="0" indent="0" algn="just">
              <a:buNone/>
            </a:pPr>
            <a:r>
              <a:rPr lang="es-MX" sz="2400" dirty="0"/>
              <a:t>La regresión lineal (y los supuestos de MCO) puede ser un punto de partida en series de tiempo, pero no es el modelo ideal cuando los datos presentan características como autocorrelación, no estacionariedad, o dinámicas complejas.</a:t>
            </a:r>
          </a:p>
          <a:p>
            <a:pPr marL="0" indent="0" algn="just">
              <a:buNone/>
            </a:pPr>
            <a:endParaRPr lang="es-MX" sz="2400" dirty="0"/>
          </a:p>
          <a:p>
            <a:pPr marL="0" indent="0" algn="just">
              <a:buNone/>
            </a:pPr>
            <a:r>
              <a:rPr lang="es-MX" sz="2400" dirty="0"/>
              <a:t>Para superar las limitaciones de los MCO en datos temporales se desarrollaron otros modelos basados en procesos estocásticos.</a:t>
            </a:r>
          </a:p>
          <a:p>
            <a:pPr marL="0" indent="0" algn="just">
              <a:buNone/>
            </a:pPr>
            <a:endParaRPr lang="es-MX" sz="2400" dirty="0">
              <a:solidFill>
                <a:schemeClr val="tx1"/>
              </a:solidFill>
            </a:endParaRPr>
          </a:p>
          <a:p>
            <a:pPr marL="0" indent="0" algn="just">
              <a:buNone/>
            </a:pPr>
            <a:r>
              <a:rPr lang="es-MX" sz="2400" dirty="0"/>
              <a:t>Muchos modelos avanzados para series de tiempo fueron desarrollados para superar las limitaciones de MCO en datos temporales. Sin embargo, algunos de los supuestos de MCO (como la homocedasticidad o la ausencia de multicolinealidad) siguen siendo relevantes en el análisis de series de tiempo.</a:t>
            </a:r>
          </a:p>
          <a:p>
            <a:pPr marL="0" indent="0" algn="just">
              <a:buNone/>
            </a:pPr>
            <a:endParaRPr lang="es-MX" sz="2400" dirty="0">
              <a:solidFill>
                <a:schemeClr val="tx1"/>
              </a:solidFill>
            </a:endParaRPr>
          </a:p>
        </p:txBody>
      </p:sp>
      <p:grpSp>
        <p:nvGrpSpPr>
          <p:cNvPr id="10" name="Grupo 9">
            <a:extLst>
              <a:ext uri="{FF2B5EF4-FFF2-40B4-BE49-F238E27FC236}">
                <a16:creationId xmlns:a16="http://schemas.microsoft.com/office/drawing/2014/main" id="{84BC1318-939E-C522-8634-34920776EE45}"/>
              </a:ext>
            </a:extLst>
          </p:cNvPr>
          <p:cNvGrpSpPr/>
          <p:nvPr/>
        </p:nvGrpSpPr>
        <p:grpSpPr>
          <a:xfrm>
            <a:off x="10565528" y="716924"/>
            <a:ext cx="1045279" cy="1013800"/>
            <a:chOff x="10615767" y="694886"/>
            <a:chExt cx="1045279" cy="1013800"/>
          </a:xfrm>
        </p:grpSpPr>
        <p:sp>
          <p:nvSpPr>
            <p:cNvPr id="11" name="Elipse 10">
              <a:extLst>
                <a:ext uri="{FF2B5EF4-FFF2-40B4-BE49-F238E27FC236}">
                  <a16:creationId xmlns:a16="http://schemas.microsoft.com/office/drawing/2014/main" id="{BA572D9C-20B2-1AFD-0393-C98E7D686432}"/>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2" name="Rectángulo 11" descr="Dado con relleno sólido">
              <a:extLst>
                <a:ext uri="{FF2B5EF4-FFF2-40B4-BE49-F238E27FC236}">
                  <a16:creationId xmlns:a16="http://schemas.microsoft.com/office/drawing/2014/main" id="{43D6174B-6C9B-ABBB-6A96-7173779BF191}"/>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52140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889A-AC1B-7B56-AF7A-88D626E0BF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B205B49-E4FD-9CB3-33CC-460C767CC887}"/>
              </a:ext>
            </a:extLst>
          </p:cNvPr>
          <p:cNvSpPr>
            <a:spLocks noGrp="1"/>
          </p:cNvSpPr>
          <p:nvPr>
            <p:ph type="title"/>
          </p:nvPr>
        </p:nvSpPr>
        <p:spPr/>
        <p:txBody>
          <a:bodyPr/>
          <a:lstStyle/>
          <a:p>
            <a:r>
              <a:rPr lang="es-ES" dirty="0"/>
              <a:t>MODELOS ESTOCÁSTICOS</a:t>
            </a:r>
          </a:p>
        </p:txBody>
      </p:sp>
      <p:graphicFrame>
        <p:nvGraphicFramePr>
          <p:cNvPr id="7" name="Marcador de contenido 6">
            <a:extLst>
              <a:ext uri="{FF2B5EF4-FFF2-40B4-BE49-F238E27FC236}">
                <a16:creationId xmlns:a16="http://schemas.microsoft.com/office/drawing/2014/main" id="{D7DB3F8A-6D29-6EA9-BA60-3EE340482DE2}"/>
              </a:ext>
            </a:extLst>
          </p:cNvPr>
          <p:cNvGraphicFramePr>
            <a:graphicFrameLocks noGrp="1"/>
          </p:cNvGraphicFramePr>
          <p:nvPr>
            <p:ph idx="1"/>
            <p:extLst>
              <p:ext uri="{D42A27DB-BD31-4B8C-83A1-F6EECF244321}">
                <p14:modId xmlns:p14="http://schemas.microsoft.com/office/powerpoint/2010/main" val="2233531128"/>
              </p:ext>
            </p:extLst>
          </p:nvPr>
        </p:nvGraphicFramePr>
        <p:xfrm>
          <a:off x="706558" y="2324790"/>
          <a:ext cx="10778883" cy="4058600"/>
        </p:xfrm>
        <a:graphic>
          <a:graphicData uri="http://schemas.openxmlformats.org/drawingml/2006/table">
            <a:tbl>
              <a:tblPr>
                <a:tableStyleId>{72833802-FEF1-4C79-8D5D-14CF1EAF98D9}</a:tableStyleId>
              </a:tblPr>
              <a:tblGrid>
                <a:gridCol w="2842400">
                  <a:extLst>
                    <a:ext uri="{9D8B030D-6E8A-4147-A177-3AD203B41FA5}">
                      <a16:colId xmlns:a16="http://schemas.microsoft.com/office/drawing/2014/main" val="4072000879"/>
                    </a:ext>
                  </a:extLst>
                </a:gridCol>
                <a:gridCol w="3449371">
                  <a:extLst>
                    <a:ext uri="{9D8B030D-6E8A-4147-A177-3AD203B41FA5}">
                      <a16:colId xmlns:a16="http://schemas.microsoft.com/office/drawing/2014/main" val="2294702271"/>
                    </a:ext>
                  </a:extLst>
                </a:gridCol>
                <a:gridCol w="4487112">
                  <a:extLst>
                    <a:ext uri="{9D8B030D-6E8A-4147-A177-3AD203B41FA5}">
                      <a16:colId xmlns:a16="http://schemas.microsoft.com/office/drawing/2014/main" val="641169453"/>
                    </a:ext>
                  </a:extLst>
                </a:gridCol>
              </a:tblGrid>
              <a:tr h="625510">
                <a:tc>
                  <a:txBody>
                    <a:bodyPr/>
                    <a:lstStyle/>
                    <a:p>
                      <a:r>
                        <a:rPr lang="es-CL" sz="1800">
                          <a:solidFill>
                            <a:schemeClr val="bg1"/>
                          </a:solidFill>
                        </a:rPr>
                        <a:t>Característica</a:t>
                      </a:r>
                    </a:p>
                  </a:txBody>
                  <a:tcPr marL="89359" marR="89359" marT="44679" marB="44679" anchor="ctr">
                    <a:solidFill>
                      <a:schemeClr val="accent2"/>
                    </a:solidFill>
                  </a:tcPr>
                </a:tc>
                <a:tc>
                  <a:txBody>
                    <a:bodyPr/>
                    <a:lstStyle/>
                    <a:p>
                      <a:r>
                        <a:rPr lang="es-CL" sz="1800">
                          <a:solidFill>
                            <a:schemeClr val="bg1"/>
                          </a:solidFill>
                        </a:rPr>
                        <a:t>Modelos de regresión</a:t>
                      </a:r>
                    </a:p>
                  </a:txBody>
                  <a:tcPr marL="89359" marR="89359" marT="44679" marB="44679" anchor="ctr">
                    <a:solidFill>
                      <a:schemeClr val="accent2"/>
                    </a:solidFill>
                  </a:tcPr>
                </a:tc>
                <a:tc>
                  <a:txBody>
                    <a:bodyPr/>
                    <a:lstStyle/>
                    <a:p>
                      <a:r>
                        <a:rPr lang="es-MX" sz="1800" dirty="0">
                          <a:solidFill>
                            <a:schemeClr val="bg1"/>
                          </a:solidFill>
                        </a:rPr>
                        <a:t>Modelos estocásticos</a:t>
                      </a:r>
                    </a:p>
                  </a:txBody>
                  <a:tcPr marL="89359" marR="89359" marT="44679" marB="44679" anchor="ctr">
                    <a:solidFill>
                      <a:schemeClr val="accent2"/>
                    </a:solidFill>
                  </a:tcPr>
                </a:tc>
                <a:extLst>
                  <a:ext uri="{0D108BD9-81ED-4DB2-BD59-A6C34878D82A}">
                    <a16:rowId xmlns:a16="http://schemas.microsoft.com/office/drawing/2014/main" val="1393127301"/>
                  </a:ext>
                </a:extLst>
              </a:tr>
              <a:tr h="625510">
                <a:tc>
                  <a:txBody>
                    <a:bodyPr/>
                    <a:lstStyle/>
                    <a:p>
                      <a:r>
                        <a:rPr lang="es-CL" sz="1800" b="1"/>
                        <a:t>Propósito principal</a:t>
                      </a:r>
                      <a:endParaRPr lang="es-CL" sz="1800"/>
                    </a:p>
                  </a:txBody>
                  <a:tcPr marL="89359" marR="89359" marT="44679" marB="44679" anchor="ctr"/>
                </a:tc>
                <a:tc>
                  <a:txBody>
                    <a:bodyPr/>
                    <a:lstStyle/>
                    <a:p>
                      <a:r>
                        <a:rPr lang="es-MX" sz="1800" dirty="0"/>
                        <a:t>Relacionar Y con predictores X</a:t>
                      </a:r>
                    </a:p>
                  </a:txBody>
                  <a:tcPr marL="89359" marR="89359" marT="44679" marB="44679" anchor="ctr"/>
                </a:tc>
                <a:tc>
                  <a:txBody>
                    <a:bodyPr/>
                    <a:lstStyle/>
                    <a:p>
                      <a:r>
                        <a:rPr lang="es-MX" sz="1800" dirty="0"/>
                        <a:t>Modelar la dinámica interna de Y en el tiempo</a:t>
                      </a:r>
                    </a:p>
                  </a:txBody>
                  <a:tcPr marL="89359" marR="89359" marT="44679" marB="44679" anchor="ctr"/>
                </a:tc>
                <a:extLst>
                  <a:ext uri="{0D108BD9-81ED-4DB2-BD59-A6C34878D82A}">
                    <a16:rowId xmlns:a16="http://schemas.microsoft.com/office/drawing/2014/main" val="2977764914"/>
                  </a:ext>
                </a:extLst>
              </a:tr>
              <a:tr h="625510">
                <a:tc>
                  <a:txBody>
                    <a:bodyPr/>
                    <a:lstStyle/>
                    <a:p>
                      <a:r>
                        <a:rPr lang="es-CL" sz="1800" b="1"/>
                        <a:t>Supuestos clave</a:t>
                      </a:r>
                      <a:endParaRPr lang="es-CL" sz="1800"/>
                    </a:p>
                  </a:txBody>
                  <a:tcPr marL="89359" marR="89359" marT="44679" marB="44679" anchor="ctr"/>
                </a:tc>
                <a:tc>
                  <a:txBody>
                    <a:bodyPr/>
                    <a:lstStyle/>
                    <a:p>
                      <a:r>
                        <a:rPr lang="es-CL" sz="1800"/>
                        <a:t>MCO</a:t>
                      </a:r>
                    </a:p>
                  </a:txBody>
                  <a:tcPr marL="89359" marR="89359" marT="44679" marB="44679" anchor="ctr"/>
                </a:tc>
                <a:tc>
                  <a:txBody>
                    <a:bodyPr/>
                    <a:lstStyle/>
                    <a:p>
                      <a:r>
                        <a:rPr lang="es-MX" sz="1800"/>
                        <a:t>Estacionariedad, ruido blanco, estructura temporal</a:t>
                      </a:r>
                    </a:p>
                  </a:txBody>
                  <a:tcPr marL="89359" marR="89359" marT="44679" marB="44679" anchor="ctr"/>
                </a:tc>
                <a:extLst>
                  <a:ext uri="{0D108BD9-81ED-4DB2-BD59-A6C34878D82A}">
                    <a16:rowId xmlns:a16="http://schemas.microsoft.com/office/drawing/2014/main" val="1242316399"/>
                  </a:ext>
                </a:extLst>
              </a:tr>
              <a:tr h="893586">
                <a:tc>
                  <a:txBody>
                    <a:bodyPr/>
                    <a:lstStyle/>
                    <a:p>
                      <a:r>
                        <a:rPr lang="es-CL" sz="1800" b="1"/>
                        <a:t>Dependencia temporal</a:t>
                      </a:r>
                      <a:endParaRPr lang="es-CL" sz="1800"/>
                    </a:p>
                  </a:txBody>
                  <a:tcPr marL="89359" marR="89359" marT="44679" marB="44679" anchor="ctr"/>
                </a:tc>
                <a:tc>
                  <a:txBody>
                    <a:bodyPr/>
                    <a:lstStyle/>
                    <a:p>
                      <a:r>
                        <a:rPr lang="es-CL" sz="1800"/>
                        <a:t>Generalmente no considera explícita</a:t>
                      </a:r>
                    </a:p>
                  </a:txBody>
                  <a:tcPr marL="89359" marR="89359" marT="44679" marB="44679" anchor="ctr"/>
                </a:tc>
                <a:tc>
                  <a:txBody>
                    <a:bodyPr/>
                    <a:lstStyle/>
                    <a:p>
                      <a:r>
                        <a:rPr lang="es-CL" sz="1800" dirty="0"/>
                        <a:t>Considera explícitamente Yt−1,Yt−2,…</a:t>
                      </a:r>
                    </a:p>
                  </a:txBody>
                  <a:tcPr marL="89359" marR="89359" marT="44679" marB="44679" anchor="ctr"/>
                </a:tc>
                <a:extLst>
                  <a:ext uri="{0D108BD9-81ED-4DB2-BD59-A6C34878D82A}">
                    <a16:rowId xmlns:a16="http://schemas.microsoft.com/office/drawing/2014/main" val="686583063"/>
                  </a:ext>
                </a:extLst>
              </a:tr>
              <a:tr h="625510">
                <a:tc>
                  <a:txBody>
                    <a:bodyPr/>
                    <a:lstStyle/>
                    <a:p>
                      <a:r>
                        <a:rPr lang="es-MX" sz="1800" b="1"/>
                        <a:t>Adecuación para series de tiempo</a:t>
                      </a:r>
                      <a:endParaRPr lang="es-MX" sz="1800"/>
                    </a:p>
                  </a:txBody>
                  <a:tcPr marL="89359" marR="89359" marT="44679" marB="44679" anchor="ctr"/>
                </a:tc>
                <a:tc>
                  <a:txBody>
                    <a:bodyPr/>
                    <a:lstStyle/>
                    <a:p>
                      <a:r>
                        <a:rPr lang="es-CL" sz="1800"/>
                        <a:t>Limitado (a menos que incorpore rezagos)</a:t>
                      </a:r>
                    </a:p>
                  </a:txBody>
                  <a:tcPr marL="89359" marR="89359" marT="44679" marB="44679" anchor="ctr"/>
                </a:tc>
                <a:tc>
                  <a:txBody>
                    <a:bodyPr/>
                    <a:lstStyle/>
                    <a:p>
                      <a:r>
                        <a:rPr lang="es-MX" sz="1800"/>
                        <a:t>Diseñado específicamente para series temporales</a:t>
                      </a:r>
                    </a:p>
                  </a:txBody>
                  <a:tcPr marL="89359" marR="89359" marT="44679" marB="44679" anchor="ctr"/>
                </a:tc>
                <a:extLst>
                  <a:ext uri="{0D108BD9-81ED-4DB2-BD59-A6C34878D82A}">
                    <a16:rowId xmlns:a16="http://schemas.microsoft.com/office/drawing/2014/main" val="1374153925"/>
                  </a:ext>
                </a:extLst>
              </a:tr>
              <a:tr h="625510">
                <a:tc>
                  <a:txBody>
                    <a:bodyPr/>
                    <a:lstStyle/>
                    <a:p>
                      <a:r>
                        <a:rPr lang="es-CL" sz="1800" b="1"/>
                        <a:t>Uso de predictores externos</a:t>
                      </a:r>
                      <a:endParaRPr lang="es-CL" sz="1800"/>
                    </a:p>
                  </a:txBody>
                  <a:tcPr marL="89359" marR="89359" marT="44679" marB="44679" anchor="ctr"/>
                </a:tc>
                <a:tc>
                  <a:txBody>
                    <a:bodyPr/>
                    <a:lstStyle/>
                    <a:p>
                      <a:r>
                        <a:rPr lang="es-CL" sz="1800"/>
                        <a:t>Explícito</a:t>
                      </a:r>
                    </a:p>
                  </a:txBody>
                  <a:tcPr marL="89359" marR="89359" marT="44679" marB="44679" anchor="ctr"/>
                </a:tc>
                <a:tc>
                  <a:txBody>
                    <a:bodyPr/>
                    <a:lstStyle/>
                    <a:p>
                      <a:r>
                        <a:rPr lang="es-MX" sz="1800" dirty="0"/>
                        <a:t>Puede incluirse en modelos extendidos (</a:t>
                      </a:r>
                      <a:r>
                        <a:rPr lang="es-MX" sz="1800" dirty="0" err="1"/>
                        <a:t>e.g</a:t>
                      </a:r>
                      <a:r>
                        <a:rPr lang="es-MX" sz="1800" dirty="0"/>
                        <a:t>., ARIMAX)</a:t>
                      </a:r>
                    </a:p>
                  </a:txBody>
                  <a:tcPr marL="89359" marR="89359" marT="44679" marB="44679" anchor="ctr"/>
                </a:tc>
                <a:extLst>
                  <a:ext uri="{0D108BD9-81ED-4DB2-BD59-A6C34878D82A}">
                    <a16:rowId xmlns:a16="http://schemas.microsoft.com/office/drawing/2014/main" val="1557180355"/>
                  </a:ext>
                </a:extLst>
              </a:tr>
            </a:tbl>
          </a:graphicData>
        </a:graphic>
      </p:graphicFrame>
      <p:grpSp>
        <p:nvGrpSpPr>
          <p:cNvPr id="8" name="Grupo 7">
            <a:extLst>
              <a:ext uri="{FF2B5EF4-FFF2-40B4-BE49-F238E27FC236}">
                <a16:creationId xmlns:a16="http://schemas.microsoft.com/office/drawing/2014/main" id="{A809D705-915B-1200-9800-83B075EDC55C}"/>
              </a:ext>
            </a:extLst>
          </p:cNvPr>
          <p:cNvGrpSpPr/>
          <p:nvPr/>
        </p:nvGrpSpPr>
        <p:grpSpPr>
          <a:xfrm>
            <a:off x="10565528" y="716924"/>
            <a:ext cx="1045279" cy="1013800"/>
            <a:chOff x="10615767" y="694886"/>
            <a:chExt cx="1045279" cy="1013800"/>
          </a:xfrm>
        </p:grpSpPr>
        <p:sp>
          <p:nvSpPr>
            <p:cNvPr id="9" name="Elipse 8">
              <a:extLst>
                <a:ext uri="{FF2B5EF4-FFF2-40B4-BE49-F238E27FC236}">
                  <a16:creationId xmlns:a16="http://schemas.microsoft.com/office/drawing/2014/main" id="{6FA444CC-DA1F-A7D9-22CF-DD5433107DC3}"/>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Dado con relleno sólido">
              <a:extLst>
                <a:ext uri="{FF2B5EF4-FFF2-40B4-BE49-F238E27FC236}">
                  <a16:creationId xmlns:a16="http://schemas.microsoft.com/office/drawing/2014/main" id="{A9D4779A-AC98-5EDF-3EED-B0152C86247B}"/>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884816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74B63-E538-605A-9029-5578E103E7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7525C3E-7CAE-EB94-351E-A1EE84A7D9C9}"/>
              </a:ext>
            </a:extLst>
          </p:cNvPr>
          <p:cNvSpPr>
            <a:spLocks noGrp="1"/>
          </p:cNvSpPr>
          <p:nvPr>
            <p:ph type="title"/>
          </p:nvPr>
        </p:nvSpPr>
        <p:spPr/>
        <p:txBody>
          <a:bodyPr/>
          <a:lstStyle/>
          <a:p>
            <a:r>
              <a:rPr lang="es-ES" dirty="0"/>
              <a:t>MODELOS ESTOCÁSTICOS</a:t>
            </a:r>
          </a:p>
        </p:txBody>
      </p:sp>
      <p:sp>
        <p:nvSpPr>
          <p:cNvPr id="4" name="Marcador de contenido 2">
            <a:extLst>
              <a:ext uri="{FF2B5EF4-FFF2-40B4-BE49-F238E27FC236}">
                <a16:creationId xmlns:a16="http://schemas.microsoft.com/office/drawing/2014/main" id="{89C76017-064F-89BA-964F-57EC7486D882}"/>
              </a:ext>
            </a:extLst>
          </p:cNvPr>
          <p:cNvSpPr>
            <a:spLocks noGrp="1"/>
          </p:cNvSpPr>
          <p:nvPr>
            <p:ph idx="1"/>
          </p:nvPr>
        </p:nvSpPr>
        <p:spPr>
          <a:xfrm>
            <a:off x="580858" y="2365488"/>
            <a:ext cx="11029950" cy="638969"/>
          </a:xfrm>
        </p:spPr>
        <p:txBody>
          <a:bodyPr>
            <a:normAutofit/>
          </a:bodyPr>
          <a:lstStyle/>
          <a:p>
            <a:pPr marL="0" indent="0" algn="just">
              <a:buNone/>
            </a:pPr>
            <a:r>
              <a:rPr lang="es-ES" sz="2400" dirty="0">
                <a:solidFill>
                  <a:schemeClr val="tx1"/>
                </a:solidFill>
              </a:rPr>
              <a:t>Los modelos estocásticos más utilizados para modelar series de tiempo son:</a:t>
            </a:r>
          </a:p>
        </p:txBody>
      </p:sp>
      <p:graphicFrame>
        <p:nvGraphicFramePr>
          <p:cNvPr id="19" name="Marcador de contenido 2">
            <a:extLst>
              <a:ext uri="{FF2B5EF4-FFF2-40B4-BE49-F238E27FC236}">
                <a16:creationId xmlns:a16="http://schemas.microsoft.com/office/drawing/2014/main" id="{BDAB1A59-2CB7-1B23-4405-91F0F7010BF4}"/>
              </a:ext>
            </a:extLst>
          </p:cNvPr>
          <p:cNvGraphicFramePr>
            <a:graphicFrameLocks/>
          </p:cNvGraphicFramePr>
          <p:nvPr/>
        </p:nvGraphicFramePr>
        <p:xfrm>
          <a:off x="1188537" y="3429000"/>
          <a:ext cx="9554037" cy="2483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upo 6">
            <a:extLst>
              <a:ext uri="{FF2B5EF4-FFF2-40B4-BE49-F238E27FC236}">
                <a16:creationId xmlns:a16="http://schemas.microsoft.com/office/drawing/2014/main" id="{84D0E423-2007-D29B-8FE7-756EF3374E51}"/>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FC2BD8E6-73C4-88CA-1D43-6CB9212FA8E2}"/>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AE50A5F8-7586-3DE9-4829-698CE37F1785}"/>
                </a:ext>
              </a:extLst>
            </p:cNvPr>
            <p:cNvSpPr/>
            <p:nvPr/>
          </p:nvSpPr>
          <p:spPr>
            <a:xfrm>
              <a:off x="10761784" y="853219"/>
              <a:ext cx="787437" cy="763724"/>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136235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5"/>
            <a:ext cx="11029950" cy="608824"/>
          </a:xfrm>
        </p:spPr>
        <p:txBody>
          <a:bodyPr>
            <a:normAutofit/>
          </a:bodyPr>
          <a:lstStyle/>
          <a:p>
            <a:pPr marL="0" indent="0" algn="just">
              <a:buNone/>
            </a:pPr>
            <a:r>
              <a:rPr lang="es-ES" sz="2200" b="1" dirty="0">
                <a:cs typeface="Times New Roman" panose="02020603050405020304" pitchFamily="18" charset="0"/>
              </a:rPr>
              <a:t>MODELO AUTOREGRESIVO (AR)</a:t>
            </a:r>
          </a:p>
        </p:txBody>
      </p:sp>
      <p:graphicFrame>
        <p:nvGraphicFramePr>
          <p:cNvPr id="53" name="Marcador de contenido 2">
            <a:extLst>
              <a:ext uri="{FF2B5EF4-FFF2-40B4-BE49-F238E27FC236}">
                <a16:creationId xmlns:a16="http://schemas.microsoft.com/office/drawing/2014/main" id="{DDEC0D9F-4AFF-3800-4EE7-C6C5FC591FF5}"/>
              </a:ext>
            </a:extLst>
          </p:cNvPr>
          <p:cNvGraphicFramePr>
            <a:graphicFrameLocks/>
          </p:cNvGraphicFramePr>
          <p:nvPr>
            <p:extLst>
              <p:ext uri="{D42A27DB-BD31-4B8C-83A1-F6EECF244321}">
                <p14:modId xmlns:p14="http://schemas.microsoft.com/office/powerpoint/2010/main" val="3572986246"/>
              </p:ext>
            </p:extLst>
          </p:nvPr>
        </p:nvGraphicFramePr>
        <p:xfrm>
          <a:off x="449580" y="2652765"/>
          <a:ext cx="11292840" cy="4022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upo 6">
            <a:extLst>
              <a:ext uri="{FF2B5EF4-FFF2-40B4-BE49-F238E27FC236}">
                <a16:creationId xmlns:a16="http://schemas.microsoft.com/office/drawing/2014/main" id="{8416525E-656D-E10D-C0C7-E9C7EC23A6AD}"/>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046A2D0D-CE29-625E-D4C8-FD78B4ED9161}"/>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03E7A46B-0473-8700-2920-2B7B1887B56E}"/>
                </a:ext>
              </a:extLst>
            </p:cNvPr>
            <p:cNvSpPr/>
            <p:nvPr/>
          </p:nvSpPr>
          <p:spPr>
            <a:xfrm>
              <a:off x="10761784" y="853219"/>
              <a:ext cx="787437" cy="763724"/>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300251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p:graphicFrame>
        <p:nvGraphicFramePr>
          <p:cNvPr id="29" name="Marcador de contenido 2">
            <a:extLst>
              <a:ext uri="{FF2B5EF4-FFF2-40B4-BE49-F238E27FC236}">
                <a16:creationId xmlns:a16="http://schemas.microsoft.com/office/drawing/2014/main" id="{7EFE4D64-EB86-AAA7-E386-6B9C661E2429}"/>
              </a:ext>
            </a:extLst>
          </p:cNvPr>
          <p:cNvGraphicFramePr/>
          <p:nvPr>
            <p:extLst>
              <p:ext uri="{D42A27DB-BD31-4B8C-83A1-F6EECF244321}">
                <p14:modId xmlns:p14="http://schemas.microsoft.com/office/powerpoint/2010/main" val="739465832"/>
              </p:ext>
            </p:extLst>
          </p:nvPr>
        </p:nvGraphicFramePr>
        <p:xfrm>
          <a:off x="138081" y="2259178"/>
          <a:ext cx="11742420" cy="42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upo 3">
            <a:extLst>
              <a:ext uri="{FF2B5EF4-FFF2-40B4-BE49-F238E27FC236}">
                <a16:creationId xmlns:a16="http://schemas.microsoft.com/office/drawing/2014/main" id="{E27DB0DB-022E-E9E6-E29C-2FF31E1BFB31}"/>
              </a:ext>
            </a:extLst>
          </p:cNvPr>
          <p:cNvGrpSpPr/>
          <p:nvPr/>
        </p:nvGrpSpPr>
        <p:grpSpPr>
          <a:xfrm>
            <a:off x="10565528" y="716924"/>
            <a:ext cx="1045279" cy="1013800"/>
            <a:chOff x="10615767" y="694886"/>
            <a:chExt cx="1045279" cy="1013800"/>
          </a:xfrm>
        </p:grpSpPr>
        <p:sp>
          <p:nvSpPr>
            <p:cNvPr id="7" name="Elipse 6">
              <a:extLst>
                <a:ext uri="{FF2B5EF4-FFF2-40B4-BE49-F238E27FC236}">
                  <a16:creationId xmlns:a16="http://schemas.microsoft.com/office/drawing/2014/main" id="{EF19AC57-C28C-7D9C-F13D-CBB802C2BDC6}"/>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Dado con relleno sólido">
              <a:extLst>
                <a:ext uri="{FF2B5EF4-FFF2-40B4-BE49-F238E27FC236}">
                  <a16:creationId xmlns:a16="http://schemas.microsoft.com/office/drawing/2014/main" id="{66AB54BA-CDF3-697F-827D-8C6882C3B344}"/>
                </a:ext>
              </a:extLst>
            </p:cNvPr>
            <p:cNvSpPr/>
            <p:nvPr/>
          </p:nvSpPr>
          <p:spPr>
            <a:xfrm>
              <a:off x="10761784" y="853219"/>
              <a:ext cx="787437" cy="763724"/>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940686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658627"/>
              </a:xfrm>
            </p:spPr>
            <p:txBody>
              <a:bodyPr>
                <a:normAutofit/>
              </a:bodyPr>
              <a:lstStyle/>
              <a:p>
                <a:pPr marL="0" indent="0">
                  <a:buNone/>
                </a:pPr>
                <a:r>
                  <a:rPr lang="es-ES" sz="2000" dirty="0">
                    <a:solidFill>
                      <a:schemeClr val="tx1"/>
                    </a:solidFill>
                  </a:rPr>
                  <a:t>Un proceso AR de orden 𝑝 ,o AR(𝑝), se define como:</a:t>
                </a:r>
              </a:p>
              <a:p>
                <a:pPr marL="0" indent="0" algn="ctr">
                  <a:buNone/>
                </a:pPr>
                <a:r>
                  <a:rPr lang="es-ES" sz="2800" dirty="0">
                    <a:solidFill>
                      <a:schemeClr val="tx1"/>
                    </a:solidFill>
                  </a:rPr>
                  <a:t> </a:t>
                </a:r>
                <a14:m>
                  <m:oMath xmlns:m="http://schemas.openxmlformats.org/officeDocument/2006/math">
                    <m:sSub>
                      <m:sSubPr>
                        <m:ctrlPr>
                          <a:rPr lang="es-ES" sz="2800" i="1" smtClean="0">
                            <a:solidFill>
                              <a:schemeClr val="tx1"/>
                            </a:solidFill>
                            <a:latin typeface="Cambria Math" panose="02040503050406030204" pitchFamily="18" charset="0"/>
                            <a:ea typeface="Calibri" panose="020F0502020204030204" pitchFamily="34" charset="0"/>
                          </a:rPr>
                        </m:ctrlPr>
                      </m:sSubPr>
                      <m:e>
                        <m:r>
                          <a:rPr lang="es-ES" sz="2800" b="0" i="1" smtClean="0">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r>
                      <a:rPr lang="es-ES" sz="2800" b="0" i="1" smtClean="0">
                        <a:solidFill>
                          <a:schemeClr val="tx1"/>
                        </a:solidFill>
                        <a:latin typeface="Cambria Math" panose="02040503050406030204" pitchFamily="18" charset="0"/>
                        <a:ea typeface="Calibri" panose="020F0502020204030204" pitchFamily="34" charset="0"/>
                      </a:rPr>
                      <m:t>𝑐</m:t>
                    </m:r>
                    <m:r>
                      <a:rPr lang="es-ES" sz="2800" b="0" i="1" smtClean="0">
                        <a:solidFill>
                          <a:schemeClr val="tx1"/>
                        </a:solidFill>
                        <a:latin typeface="Cambria Math" panose="02040503050406030204" pitchFamily="18" charset="0"/>
                        <a:ea typeface="Calibri" panose="020F0502020204030204" pitchFamily="34" charset="0"/>
                      </a:rPr>
                      <m:t>+</m:t>
                    </m:r>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oMath>
                </a14:m>
                <a:r>
                  <a:rPr lang="es-ES" sz="2800" dirty="0">
                    <a:solidFill>
                      <a:schemeClr val="tx1"/>
                    </a:solidFill>
                    <a:ea typeface="Calibri" panose="020F0502020204030204" pitchFamily="34" charset="0"/>
                  </a:rPr>
                  <a:t> </a:t>
                </a:r>
                <a14:m>
                  <m:oMath xmlns:m="http://schemas.openxmlformats.org/officeDocument/2006/math">
                    <m:nary>
                      <m:naryPr>
                        <m:chr m:val="∑"/>
                        <m:ctrlPr>
                          <a:rPr lang="es-ES" sz="2800" i="1" smtClean="0">
                            <a:solidFill>
                              <a:schemeClr val="tx1"/>
                            </a:solidFill>
                            <a:latin typeface="Cambria Math" panose="02040503050406030204" pitchFamily="18" charset="0"/>
                          </a:rPr>
                        </m:ctrlPr>
                      </m:naryPr>
                      <m:sub>
                        <m:r>
                          <m:rPr>
                            <m:brk m:alnAt="23"/>
                          </m:rPr>
                          <a:rPr lang="es-ES" sz="2800" b="0" i="1" smtClean="0">
                            <a:solidFill>
                              <a:schemeClr val="tx1"/>
                            </a:solidFill>
                            <a:latin typeface="Cambria Math" panose="02040503050406030204" pitchFamily="18" charset="0"/>
                          </a:rPr>
                          <m:t>𝑖</m:t>
                        </m:r>
                        <m:r>
                          <a:rPr lang="es-ES" sz="2800" b="0" i="1" smtClean="0">
                            <a:solidFill>
                              <a:schemeClr val="tx1"/>
                            </a:solidFill>
                            <a:latin typeface="Cambria Math" panose="02040503050406030204" pitchFamily="18" charset="0"/>
                          </a:rPr>
                          <m:t>=1</m:t>
                        </m:r>
                      </m:sub>
                      <m:sup>
                        <m:r>
                          <a:rPr lang="es-ES" sz="2800" b="0" i="1" smtClean="0">
                            <a:solidFill>
                              <a:schemeClr val="tx1"/>
                            </a:solidFill>
                            <a:latin typeface="Cambria Math" panose="02040503050406030204" pitchFamily="18" charset="0"/>
                          </a:rPr>
                          <m:t>𝑝</m:t>
                        </m:r>
                      </m:sup>
                      <m:e>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CL" sz="2800">
                                <a:latin typeface="Cambria Math" panose="02040503050406030204" pitchFamily="18" charset="0"/>
                              </a:rPr>
                              <m:t>θ</m:t>
                            </m:r>
                          </m:e>
                          <m:sub>
                            <m:r>
                              <a:rPr lang="es-ES" sz="2800" b="0" i="1" smtClean="0">
                                <a:solidFill>
                                  <a:schemeClr val="tx1"/>
                                </a:solidFill>
                                <a:latin typeface="Cambria Math" panose="02040503050406030204" pitchFamily="18" charset="0"/>
                                <a:ea typeface="Calibri" panose="020F0502020204030204" pitchFamily="34" charset="0"/>
                              </a:rPr>
                              <m:t>𝑖</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s-ES" sz="2800" b="0" i="1" smtClean="0">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m:t>
                            </m:r>
                            <m:r>
                              <a:rPr lang="es-ES" sz="2800" b="0" i="1" smtClean="0">
                                <a:solidFill>
                                  <a:schemeClr val="tx1"/>
                                </a:solidFill>
                                <a:latin typeface="Cambria Math" panose="02040503050406030204" pitchFamily="18" charset="0"/>
                                <a:ea typeface="Calibri" panose="020F0502020204030204" pitchFamily="34" charset="0"/>
                              </a:rPr>
                              <m:t>𝑖</m:t>
                            </m:r>
                          </m:sub>
                        </m:sSub>
                      </m:e>
                    </m:nary>
                  </m:oMath>
                </a14:m>
                <a:endParaRPr lang="es-ES" sz="2000" dirty="0">
                  <a:solidFill>
                    <a:schemeClr val="tx1"/>
                  </a:solidFill>
                </a:endParaRPr>
              </a:p>
              <a:p>
                <a:pPr marL="0" indent="0">
                  <a:buNone/>
                </a:pPr>
                <a:r>
                  <a:rPr lang="es-ES" sz="2000" dirty="0">
                    <a:solidFill>
                      <a:schemeClr val="tx1"/>
                    </a:solidFill>
                  </a:rPr>
                  <a:t>Donde</a:t>
                </a:r>
              </a:p>
              <a:p>
                <a:pPr marL="0" indent="0">
                  <a:buNone/>
                </a:pPr>
                <a14:m>
                  <m:oMath xmlns:m="http://schemas.openxmlformats.org/officeDocument/2006/math">
                    <m:sSub>
                      <m:sSubPr>
                        <m:ctrlPr>
                          <a:rPr lang="es-ES" sz="2400" i="1" smtClean="0">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𝑦</m:t>
                        </m:r>
                      </m:e>
                      <m:sub>
                        <m:r>
                          <a:rPr lang="es-CL" sz="2400" i="1">
                            <a:solidFill>
                              <a:schemeClr val="tx1"/>
                            </a:solidFill>
                            <a:latin typeface="Cambria Math" panose="02040503050406030204" pitchFamily="18" charset="0"/>
                            <a:ea typeface="Calibri" panose="020F0502020204030204" pitchFamily="34" charset="0"/>
                          </a:rPr>
                          <m:t>𝑡</m:t>
                        </m:r>
                      </m:sub>
                    </m:sSub>
                  </m:oMath>
                </a14:m>
                <a:r>
                  <a:rPr lang="es-ES" sz="2000" dirty="0">
                    <a:solidFill>
                      <a:schemeClr val="tx1"/>
                    </a:solidFill>
                  </a:rPr>
                  <a:t> es el valor de la serie de tiempo en el tiempo 𝑡.</a:t>
                </a:r>
              </a:p>
              <a:p>
                <a:pPr marL="0" indent="0">
                  <a:buNone/>
                </a:pPr>
                <a14:m>
                  <m:oMath xmlns:m="http://schemas.openxmlformats.org/officeDocument/2006/math">
                    <m:r>
                      <a:rPr lang="es-ES" sz="2400" b="0" i="1" smtClean="0">
                        <a:solidFill>
                          <a:schemeClr val="tx1"/>
                        </a:solidFill>
                        <a:latin typeface="Cambria Math" panose="02040503050406030204" pitchFamily="18" charset="0"/>
                        <a:ea typeface="Calibri" panose="020F0502020204030204" pitchFamily="34" charset="0"/>
                      </a:rPr>
                      <m:t>𝑐</m:t>
                    </m:r>
                  </m:oMath>
                </a14:m>
                <a:r>
                  <a:rPr lang="es-ES" sz="2000" dirty="0">
                    <a:solidFill>
                      <a:schemeClr val="tx1"/>
                    </a:solidFill>
                  </a:rPr>
                  <a:t> es el término de intersección (constante).</a:t>
                </a:r>
              </a:p>
              <a:p>
                <a:pPr marL="0" indent="0">
                  <a:buNone/>
                </a:pPr>
                <a14:m>
                  <m:oMath xmlns:m="http://schemas.openxmlformats.org/officeDocument/2006/math">
                    <m:sSub>
                      <m:sSubPr>
                        <m:ctrlPr>
                          <a:rPr lang="es-ES" sz="2000" i="1" smtClean="0">
                            <a:solidFill>
                              <a:schemeClr val="tx1"/>
                            </a:solidFill>
                            <a:latin typeface="Cambria Math" panose="02040503050406030204" pitchFamily="18" charset="0"/>
                            <a:ea typeface="Calibri" panose="020F0502020204030204" pitchFamily="34" charset="0"/>
                          </a:rPr>
                        </m:ctrlPr>
                      </m:sSubPr>
                      <m:e>
                        <m:r>
                          <a:rPr lang="el-GR" sz="2000" i="1">
                            <a:solidFill>
                              <a:schemeClr val="tx1"/>
                            </a:solidFill>
                            <a:latin typeface="Cambria Math" panose="02040503050406030204" pitchFamily="18" charset="0"/>
                            <a:ea typeface="Calibri" panose="020F0502020204030204" pitchFamily="34" charset="0"/>
                          </a:rPr>
                          <m:t>𝜀</m:t>
                        </m:r>
                      </m:e>
                      <m:sub>
                        <m:r>
                          <a:rPr lang="es-CL" sz="2000" i="1">
                            <a:solidFill>
                              <a:schemeClr val="tx1"/>
                            </a:solidFill>
                            <a:latin typeface="Cambria Math" panose="02040503050406030204" pitchFamily="18" charset="0"/>
                            <a:ea typeface="Calibri" panose="020F0502020204030204" pitchFamily="34" charset="0"/>
                          </a:rPr>
                          <m:t>𝑡</m:t>
                        </m:r>
                      </m:sub>
                    </m:sSub>
                    <m:r>
                      <a:rPr lang="es-CL" sz="2000" i="1">
                        <a:solidFill>
                          <a:schemeClr val="tx1"/>
                        </a:solidFill>
                        <a:latin typeface="Cambria Math" panose="02040503050406030204" pitchFamily="18" charset="0"/>
                        <a:ea typeface="Calibri" panose="020F0502020204030204" pitchFamily="34" charset="0"/>
                      </a:rPr>
                      <m:t> </m:t>
                    </m:r>
                  </m:oMath>
                </a14:m>
                <a:r>
                  <a:rPr lang="es-ES" sz="2000" dirty="0">
                    <a:solidFill>
                      <a:schemeClr val="tx1"/>
                    </a:solidFill>
                  </a:rPr>
                  <a:t>es el término de error estocástico que representa la parte no explicada por el modelo.</a:t>
                </a:r>
              </a:p>
              <a:p>
                <a:pPr marL="0" indent="0">
                  <a:buNone/>
                </a:pPr>
                <a:r>
                  <a:rPr lang="es-ES" sz="2000" dirty="0">
                    <a:solidFill>
                      <a:schemeClr val="tx1"/>
                    </a:solidFill>
                  </a:rPr>
                  <a:t>𝑝 es el orden del proceso que indica cuántos valores pasados se incluyen en el modelo para predecir el valor actual de la serie de tiempo. </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658627"/>
              </a:xfrm>
              <a:blipFill>
                <a:blip r:embed="rId2"/>
                <a:stretch>
                  <a:fillRect l="-552"/>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22669629-C1AD-EECF-3A84-7EFACCF889E4}"/>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9C0D00FF-AC71-A697-CDCA-1A545A188443}"/>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60043A04-F333-50D8-C5DD-2175C964AA48}"/>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685610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lecha de dardo en el centro de la diana">
            <a:extLst>
              <a:ext uri="{FF2B5EF4-FFF2-40B4-BE49-F238E27FC236}">
                <a16:creationId xmlns:a16="http://schemas.microsoft.com/office/drawing/2014/main" id="{4C05FC9A-6EE7-BA03-7BBE-3E2F262AE3D6}"/>
              </a:ext>
            </a:extLst>
          </p:cNvPr>
          <p:cNvPicPr>
            <a:picLocks noChangeAspect="1"/>
          </p:cNvPicPr>
          <p:nvPr/>
        </p:nvPicPr>
        <p:blipFill>
          <a:blip r:embed="rId3">
            <a:grayscl/>
          </a:blip>
          <a:srcRect t="7864" b="7864"/>
          <a:stretch/>
        </p:blipFill>
        <p:spPr>
          <a:xfrm>
            <a:off x="20" y="0"/>
            <a:ext cx="12191980" cy="6867226"/>
          </a:xfrm>
          <a:prstGeom prst="rect">
            <a:avLst/>
          </a:prstGeom>
        </p:spPr>
      </p:pic>
      <p:sp>
        <p:nvSpPr>
          <p:cNvPr id="9" name="Flecha: pentágono 8">
            <a:extLst>
              <a:ext uri="{FF2B5EF4-FFF2-40B4-BE49-F238E27FC236}">
                <a16:creationId xmlns:a16="http://schemas.microsoft.com/office/drawing/2014/main" id="{085908B3-50CD-096F-4FA3-B7E5C4260F7C}"/>
              </a:ext>
            </a:extLst>
          </p:cNvPr>
          <p:cNvSpPr/>
          <p:nvPr/>
        </p:nvSpPr>
        <p:spPr>
          <a:xfrm>
            <a:off x="0" y="956953"/>
            <a:ext cx="8051800" cy="1171575"/>
          </a:xfrm>
          <a:prstGeom prst="homePlat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OBJETIVO DE LA UNIDAD</a:t>
            </a:r>
          </a:p>
        </p:txBody>
      </p:sp>
      <p:sp>
        <p:nvSpPr>
          <p:cNvPr id="5" name="Rectángulo 4">
            <a:extLst>
              <a:ext uri="{FF2B5EF4-FFF2-40B4-BE49-F238E27FC236}">
                <a16:creationId xmlns:a16="http://schemas.microsoft.com/office/drawing/2014/main" id="{3E6A6EAC-AF6B-129F-1630-2A4455BBA79F}"/>
              </a:ext>
            </a:extLst>
          </p:cNvPr>
          <p:cNvSpPr/>
          <p:nvPr/>
        </p:nvSpPr>
        <p:spPr>
          <a:xfrm>
            <a:off x="185492" y="4123906"/>
            <a:ext cx="8765468" cy="219397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ü"/>
            </a:pPr>
            <a:r>
              <a:rPr lang="es-ES" sz="2000" dirty="0">
                <a:solidFill>
                  <a:schemeClr val="accent1"/>
                </a:solidFill>
              </a:rPr>
              <a:t>Comprender los fundamentos teóricos de los procesos estocásticos.</a:t>
            </a:r>
          </a:p>
          <a:p>
            <a:pPr marL="342900" indent="-342900">
              <a:buFont typeface="Wingdings" panose="05000000000000000000" pitchFamily="2" charset="2"/>
              <a:buChar char="ü"/>
            </a:pPr>
            <a:r>
              <a:rPr lang="es-ES" sz="2000" dirty="0">
                <a:solidFill>
                  <a:schemeClr val="accent1"/>
                </a:solidFill>
              </a:rPr>
              <a:t>Reconocer modelos estocásticos para series de tiempo.</a:t>
            </a:r>
          </a:p>
          <a:p>
            <a:pPr marL="342900" indent="-342900">
              <a:buFont typeface="Wingdings" panose="05000000000000000000" pitchFamily="2" charset="2"/>
              <a:buChar char="ü"/>
            </a:pPr>
            <a:r>
              <a:rPr lang="es-ES" sz="2000" dirty="0">
                <a:solidFill>
                  <a:schemeClr val="accent1"/>
                </a:solidFill>
              </a:rPr>
              <a:t>Aplicar los distintos modelos estocásticos para series de tiempo.</a:t>
            </a:r>
          </a:p>
        </p:txBody>
      </p:sp>
      <p:grpSp>
        <p:nvGrpSpPr>
          <p:cNvPr id="2" name="Grupo 1">
            <a:extLst>
              <a:ext uri="{FF2B5EF4-FFF2-40B4-BE49-F238E27FC236}">
                <a16:creationId xmlns:a16="http://schemas.microsoft.com/office/drawing/2014/main" id="{C771C3CD-8D8C-44EE-533A-0287E63A2808}"/>
              </a:ext>
            </a:extLst>
          </p:cNvPr>
          <p:cNvGrpSpPr/>
          <p:nvPr/>
        </p:nvGrpSpPr>
        <p:grpSpPr>
          <a:xfrm>
            <a:off x="8360953" y="5310170"/>
            <a:ext cx="1817873" cy="1817873"/>
            <a:chOff x="10122591" y="4729477"/>
            <a:chExt cx="1817873" cy="1817873"/>
          </a:xfrm>
        </p:grpSpPr>
        <p:sp>
          <p:nvSpPr>
            <p:cNvPr id="3" name="Rectángulo 2">
              <a:extLst>
                <a:ext uri="{FF2B5EF4-FFF2-40B4-BE49-F238E27FC236}">
                  <a16:creationId xmlns:a16="http://schemas.microsoft.com/office/drawing/2014/main" id="{94A6630A-7F8E-80E4-D535-C57970F07F2C}"/>
                </a:ext>
              </a:extLst>
            </p:cNvPr>
            <p:cNvSpPr/>
            <p:nvPr/>
          </p:nvSpPr>
          <p:spPr>
            <a:xfrm>
              <a:off x="10422384" y="5140011"/>
              <a:ext cx="1188423" cy="721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áfico 5" descr="Comentario importante con relleno sólido">
              <a:extLst>
                <a:ext uri="{FF2B5EF4-FFF2-40B4-BE49-F238E27FC236}">
                  <a16:creationId xmlns:a16="http://schemas.microsoft.com/office/drawing/2014/main" id="{540A1284-2B4A-5AEE-8F6E-4701FC5DE9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2591" y="4729477"/>
              <a:ext cx="1817873" cy="1817873"/>
            </a:xfrm>
            <a:prstGeom prst="rect">
              <a:avLst/>
            </a:prstGeom>
          </p:spPr>
        </p:pic>
      </p:grpSp>
    </p:spTree>
    <p:extLst>
      <p:ext uri="{BB962C8B-B14F-4D97-AF65-F5344CB8AC3E}">
        <p14:creationId xmlns:p14="http://schemas.microsoft.com/office/powerpoint/2010/main" val="418785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658627"/>
              </a:xfrm>
            </p:spPr>
            <p:txBody>
              <a:bodyPr>
                <a:normAutofit/>
              </a:bodyPr>
              <a:lstStyle/>
              <a:p>
                <a:pPr marL="0" indent="0" algn="just">
                  <a:buNone/>
                </a:pPr>
                <a14:m>
                  <m:oMath xmlns:m="http://schemas.openxmlformats.org/officeDocument/2006/math">
                    <m:nary>
                      <m:naryPr>
                        <m:chr m:val="∑"/>
                        <m:ctrlPr>
                          <a:rPr lang="es-ES" sz="3200" i="1" smtClean="0">
                            <a:solidFill>
                              <a:schemeClr val="tx1"/>
                            </a:solidFill>
                            <a:latin typeface="Cambria Math" panose="02040503050406030204" pitchFamily="18" charset="0"/>
                          </a:rPr>
                        </m:ctrlPr>
                      </m:naryPr>
                      <m:sub>
                        <m:r>
                          <m:rPr>
                            <m:brk m:alnAt="23"/>
                          </m:rPr>
                          <a:rPr lang="es-ES" sz="3200" b="0" i="1" smtClean="0">
                            <a:solidFill>
                              <a:schemeClr val="tx1"/>
                            </a:solidFill>
                            <a:latin typeface="Cambria Math" panose="02040503050406030204" pitchFamily="18" charset="0"/>
                          </a:rPr>
                          <m:t>𝑖</m:t>
                        </m:r>
                        <m:r>
                          <a:rPr lang="es-ES" sz="3200" b="0" i="1" smtClean="0">
                            <a:solidFill>
                              <a:schemeClr val="tx1"/>
                            </a:solidFill>
                            <a:latin typeface="Cambria Math" panose="02040503050406030204" pitchFamily="18" charset="0"/>
                          </a:rPr>
                          <m:t>=1</m:t>
                        </m:r>
                      </m:sub>
                      <m:sup>
                        <m:r>
                          <a:rPr lang="es-ES" sz="3200" b="0" i="1" smtClean="0">
                            <a:solidFill>
                              <a:schemeClr val="tx1"/>
                            </a:solidFill>
                            <a:latin typeface="Cambria Math" panose="02040503050406030204" pitchFamily="18" charset="0"/>
                          </a:rPr>
                          <m:t>𝑝</m:t>
                        </m:r>
                      </m:sup>
                      <m:e>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CL" sz="3200">
                                <a:latin typeface="Cambria Math" panose="02040503050406030204" pitchFamily="18" charset="0"/>
                              </a:rPr>
                              <m:t>θ</m:t>
                            </m:r>
                          </m:e>
                          <m:sub>
                            <m:r>
                              <a:rPr lang="es-ES" sz="3200" b="0" i="1" smtClean="0">
                                <a:solidFill>
                                  <a:schemeClr val="tx1"/>
                                </a:solidFill>
                                <a:latin typeface="Cambria Math" panose="02040503050406030204" pitchFamily="18" charset="0"/>
                                <a:ea typeface="Calibri" panose="020F0502020204030204" pitchFamily="34" charset="0"/>
                              </a:rPr>
                              <m:t>𝑖</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s-ES" sz="3200" b="0" i="1" smtClean="0">
                                <a:solidFill>
                                  <a:schemeClr val="tx1"/>
                                </a:solidFill>
                                <a:latin typeface="Cambria Math" panose="02040503050406030204" pitchFamily="18" charset="0"/>
                                <a:ea typeface="Calibri" panose="020F0502020204030204" pitchFamily="34" charset="0"/>
                              </a:rPr>
                              <m:t>𝑦</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m:t>
                            </m:r>
                            <m:r>
                              <a:rPr lang="es-ES" sz="3200" b="0" i="1" smtClean="0">
                                <a:solidFill>
                                  <a:schemeClr val="tx1"/>
                                </a:solidFill>
                                <a:latin typeface="Cambria Math" panose="02040503050406030204" pitchFamily="18" charset="0"/>
                                <a:ea typeface="Calibri" panose="020F0502020204030204" pitchFamily="34" charset="0"/>
                              </a:rPr>
                              <m:t>𝑖</m:t>
                            </m:r>
                          </m:sub>
                        </m:sSub>
                      </m:e>
                    </m:nary>
                  </m:oMath>
                </a14:m>
                <a:r>
                  <a:rPr lang="es-ES" sz="2800" dirty="0">
                    <a:solidFill>
                      <a:schemeClr val="tx1"/>
                    </a:solidFill>
                  </a:rPr>
                  <a:t> </a:t>
                </a:r>
                <a:r>
                  <a:rPr lang="es-ES" sz="2400" dirty="0">
                    <a:solidFill>
                      <a:schemeClr val="tx1"/>
                    </a:solidFill>
                  </a:rPr>
                  <a:t>representa la suma ponderada de los valores pasados de la serie de tiempo, donde cada valor pasado es multiplicado por su respectivo coeficiente de autoregresión. </a:t>
                </a:r>
              </a:p>
              <a:p>
                <a:pPr marL="0" indent="0" algn="just">
                  <a:buNone/>
                </a:pPr>
                <a:r>
                  <a:rPr lang="es-ES" sz="2400" dirty="0">
                    <a:solidFill>
                      <a:schemeClr val="tx1"/>
                    </a:solidFill>
                  </a:rPr>
                  <a:t>Esta parte de la ecuación modela la dependencia de la serie de tiempo con respecto a sus propios valores pasados en un proceso </a:t>
                </a:r>
                <a:r>
                  <a:rPr lang="es-ES" sz="2400" dirty="0" err="1">
                    <a:solidFill>
                      <a:schemeClr val="tx1"/>
                    </a:solidFill>
                  </a:rPr>
                  <a:t>autoregresivo</a:t>
                </a:r>
                <a:r>
                  <a:rPr lang="es-ES" sz="2400" dirty="0">
                    <a:solidFill>
                      <a:schemeClr val="tx1"/>
                    </a:solidFill>
                  </a:rPr>
                  <a:t>, es decir, indica la contribución de los valores pasados de la serie de tiempo al valor actual en el momento 𝑡.</a:t>
                </a:r>
              </a:p>
              <a:p>
                <a:pPr marL="0" indent="0" algn="ctr">
                  <a:buNone/>
                </a:pPr>
                <a:endParaRPr lang="es-ES" sz="2000" dirty="0"/>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658627"/>
              </a:xfrm>
              <a:blipFill>
                <a:blip r:embed="rId2"/>
                <a:stretch>
                  <a:fillRect l="-829" r="-829"/>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0D0FE63F-5286-A9B7-A5EF-A99427F4189B}"/>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1355897A-0637-681B-0A95-AA02A507893F}"/>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65B39187-7715-C437-C0D6-7DBB52C0BA0C}"/>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919241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5"/>
                <a:ext cx="11029950" cy="4046724"/>
              </a:xfrm>
            </p:spPr>
            <p:txBody>
              <a:bodyPr>
                <a:normAutofit fontScale="92500"/>
              </a:bodyPr>
              <a:lstStyle/>
              <a:p>
                <a:pPr marL="0" indent="0" algn="ctr">
                  <a:buNone/>
                </a:pPr>
                <a:endParaRPr lang="es-ES" sz="3200" dirty="0">
                  <a:solidFill>
                    <a:schemeClr val="tx1"/>
                  </a:solidFill>
                </a:endParaRPr>
              </a:p>
              <a:p>
                <a:pPr marL="0" indent="0" algn="ctr">
                  <a:buNone/>
                </a:pPr>
                <a:endParaRPr lang="es-ES" sz="3200" dirty="0">
                  <a:solidFill>
                    <a:schemeClr val="tx1"/>
                  </a:solidFill>
                </a:endParaRPr>
              </a:p>
              <a:p>
                <a:pPr marL="0" indent="0" algn="ctr">
                  <a:buNone/>
                </a:pPr>
                <a14:m>
                  <m:oMath xmlns:m="http://schemas.openxmlformats.org/officeDocument/2006/math">
                    <m:nary>
                      <m:naryPr>
                        <m:chr m:val="∑"/>
                        <m:ctrlPr>
                          <a:rPr lang="es-ES" sz="3200" i="1">
                            <a:solidFill>
                              <a:schemeClr val="tx1"/>
                            </a:solidFill>
                            <a:latin typeface="Cambria Math" panose="02040503050406030204" pitchFamily="18" charset="0"/>
                          </a:rPr>
                        </m:ctrlPr>
                      </m:naryPr>
                      <m:sub>
                        <m:r>
                          <m:rPr>
                            <m:brk m:alnAt="23"/>
                          </m:rPr>
                          <a:rPr lang="es-ES" sz="3200" i="1">
                            <a:solidFill>
                              <a:schemeClr val="tx1"/>
                            </a:solidFill>
                            <a:latin typeface="Cambria Math" panose="02040503050406030204" pitchFamily="18" charset="0"/>
                          </a:rPr>
                          <m:t>𝑖</m:t>
                        </m:r>
                        <m:r>
                          <a:rPr lang="es-ES" sz="3200" i="1">
                            <a:solidFill>
                              <a:schemeClr val="tx1"/>
                            </a:solidFill>
                            <a:latin typeface="Cambria Math" panose="02040503050406030204" pitchFamily="18" charset="0"/>
                          </a:rPr>
                          <m:t>=1</m:t>
                        </m:r>
                      </m:sub>
                      <m:sup>
                        <m:r>
                          <a:rPr lang="es-ES" sz="3200" i="1">
                            <a:solidFill>
                              <a:schemeClr val="tx1"/>
                            </a:solidFill>
                            <a:latin typeface="Cambria Math" panose="02040503050406030204" pitchFamily="18" charset="0"/>
                          </a:rPr>
                          <m:t>𝑝</m:t>
                        </m:r>
                      </m:sup>
                      <m:e>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CL" sz="3200">
                                <a:latin typeface="Cambria Math" panose="02040503050406030204" pitchFamily="18" charset="0"/>
                              </a:rPr>
                              <m:t>θ</m:t>
                            </m:r>
                          </m:e>
                          <m:sub>
                            <m:r>
                              <a:rPr lang="es-ES" sz="3200" i="1">
                                <a:solidFill>
                                  <a:schemeClr val="tx1"/>
                                </a:solidFill>
                                <a:latin typeface="Cambria Math" panose="02040503050406030204" pitchFamily="18" charset="0"/>
                                <a:ea typeface="Calibri" panose="020F0502020204030204" pitchFamily="34" charset="0"/>
                              </a:rPr>
                              <m:t>𝑖</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s-ES" sz="3200" b="0" i="1" smtClean="0">
                                <a:solidFill>
                                  <a:schemeClr val="tx1"/>
                                </a:solidFill>
                                <a:latin typeface="Cambria Math" panose="02040503050406030204" pitchFamily="18" charset="0"/>
                                <a:ea typeface="Calibri" panose="020F0502020204030204" pitchFamily="34" charset="0"/>
                              </a:rPr>
                              <m:t>𝑦</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m:t>
                            </m:r>
                            <m:r>
                              <a:rPr lang="es-ES" sz="3200" i="1">
                                <a:solidFill>
                                  <a:schemeClr val="tx1"/>
                                </a:solidFill>
                                <a:latin typeface="Cambria Math" panose="02040503050406030204" pitchFamily="18" charset="0"/>
                                <a:ea typeface="Calibri" panose="020F0502020204030204" pitchFamily="34" charset="0"/>
                              </a:rPr>
                              <m:t>𝑖</m:t>
                            </m:r>
                          </m:sub>
                        </m:sSub>
                      </m:e>
                    </m:nary>
                  </m:oMath>
                </a14:m>
                <a:r>
                  <a:rPr lang="es-ES" sz="3200" dirty="0">
                    <a:solidFill>
                      <a:schemeClr val="tx1"/>
                    </a:solidFill>
                  </a:rPr>
                  <a:t> = </a:t>
                </a:r>
                <a14:m>
                  <m:oMath xmlns:m="http://schemas.openxmlformats.org/officeDocument/2006/math">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CL" sz="3200">
                            <a:latin typeface="Cambria Math" panose="02040503050406030204" pitchFamily="18" charset="0"/>
                          </a:rPr>
                          <m:t>θ</m:t>
                        </m:r>
                      </m:e>
                      <m:sub>
                        <m:r>
                          <a:rPr lang="es-ES" sz="3200" i="1">
                            <a:solidFill>
                              <a:schemeClr val="tx1"/>
                            </a:solidFill>
                            <a:latin typeface="Cambria Math" panose="02040503050406030204" pitchFamily="18" charset="0"/>
                            <a:ea typeface="Calibri" panose="020F0502020204030204" pitchFamily="34" charset="0"/>
                          </a:rPr>
                          <m:t>1</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s-ES" sz="3200" b="0" i="1" smtClean="0">
                            <a:solidFill>
                              <a:schemeClr val="tx1"/>
                            </a:solidFill>
                            <a:latin typeface="Cambria Math" panose="02040503050406030204" pitchFamily="18" charset="0"/>
                            <a:ea typeface="Calibri" panose="020F0502020204030204" pitchFamily="34" charset="0"/>
                          </a:rPr>
                          <m:t>𝑦</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−1</m:t>
                        </m:r>
                      </m:sub>
                    </m:sSub>
                    <m:r>
                      <a:rPr lang="es-ES" sz="3200" i="1">
                        <a:solidFill>
                          <a:schemeClr val="tx1"/>
                        </a:solidFill>
                        <a:latin typeface="Cambria Math" panose="02040503050406030204" pitchFamily="18" charset="0"/>
                        <a:ea typeface="Calibri" panose="020F0502020204030204" pitchFamily="34" charset="0"/>
                      </a:rPr>
                      <m:t>+ </m:t>
                    </m:r>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CL" sz="3200">
                            <a:latin typeface="Cambria Math" panose="02040503050406030204" pitchFamily="18" charset="0"/>
                          </a:rPr>
                          <m:t>θ</m:t>
                        </m:r>
                      </m:e>
                      <m:sub>
                        <m:r>
                          <a:rPr lang="es-ES" sz="3200" i="1">
                            <a:solidFill>
                              <a:schemeClr val="tx1"/>
                            </a:solidFill>
                            <a:latin typeface="Cambria Math" panose="02040503050406030204" pitchFamily="18" charset="0"/>
                            <a:ea typeface="Calibri" panose="020F0502020204030204" pitchFamily="34" charset="0"/>
                          </a:rPr>
                          <m:t>2</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s-ES" sz="3200" b="0" i="1" smtClean="0">
                            <a:solidFill>
                              <a:schemeClr val="tx1"/>
                            </a:solidFill>
                            <a:latin typeface="Cambria Math" panose="02040503050406030204" pitchFamily="18" charset="0"/>
                            <a:ea typeface="Calibri" panose="020F0502020204030204" pitchFamily="34" charset="0"/>
                          </a:rPr>
                          <m:t>𝑦</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−2</m:t>
                        </m:r>
                      </m:sub>
                    </m:sSub>
                    <m:r>
                      <a:rPr lang="es-ES" sz="3200" i="1">
                        <a:solidFill>
                          <a:schemeClr val="tx1"/>
                        </a:solidFill>
                        <a:latin typeface="Cambria Math" panose="02040503050406030204" pitchFamily="18" charset="0"/>
                        <a:ea typeface="Calibri" panose="020F0502020204030204" pitchFamily="34" charset="0"/>
                      </a:rPr>
                      <m:t>+ …+</m:t>
                    </m:r>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CL" sz="3200">
                            <a:latin typeface="Cambria Math" panose="02040503050406030204" pitchFamily="18" charset="0"/>
                          </a:rPr>
                          <m:t>θ</m:t>
                        </m:r>
                      </m:e>
                      <m:sub>
                        <m:r>
                          <a:rPr lang="es-ES" sz="3200" i="1">
                            <a:solidFill>
                              <a:schemeClr val="tx1"/>
                            </a:solidFill>
                            <a:latin typeface="Cambria Math" panose="02040503050406030204" pitchFamily="18" charset="0"/>
                            <a:ea typeface="Calibri" panose="020F0502020204030204" pitchFamily="34" charset="0"/>
                          </a:rPr>
                          <m:t>𝑝</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s-ES" sz="3200" b="0" i="1" smtClean="0">
                            <a:solidFill>
                              <a:schemeClr val="tx1"/>
                            </a:solidFill>
                            <a:latin typeface="Cambria Math" panose="02040503050406030204" pitchFamily="18" charset="0"/>
                            <a:ea typeface="Calibri" panose="020F0502020204030204" pitchFamily="34" charset="0"/>
                          </a:rPr>
                          <m:t>𝑦</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m:t>
                        </m:r>
                        <m:r>
                          <a:rPr lang="es-ES" sz="3200" i="1">
                            <a:solidFill>
                              <a:schemeClr val="tx1"/>
                            </a:solidFill>
                            <a:latin typeface="Cambria Math" panose="02040503050406030204" pitchFamily="18" charset="0"/>
                            <a:ea typeface="Calibri" panose="020F0502020204030204" pitchFamily="34" charset="0"/>
                          </a:rPr>
                          <m:t>𝑝</m:t>
                        </m:r>
                      </m:sub>
                    </m:sSub>
                    <m:r>
                      <a:rPr lang="es-ES" sz="3200" i="1">
                        <a:solidFill>
                          <a:schemeClr val="tx1"/>
                        </a:solidFill>
                        <a:latin typeface="Cambria Math" panose="02040503050406030204" pitchFamily="18" charset="0"/>
                        <a:ea typeface="Calibri" panose="020F0502020204030204" pitchFamily="34" charset="0"/>
                      </a:rPr>
                      <m:t> </m:t>
                    </m:r>
                  </m:oMath>
                </a14:m>
                <a:endParaRPr lang="es-ES" sz="3200" dirty="0">
                  <a:solidFill>
                    <a:schemeClr val="tx1"/>
                  </a:solidFill>
                </a:endParaRPr>
              </a:p>
              <a:p>
                <a:pPr marL="0" indent="0" algn="just">
                  <a:buNone/>
                </a:pPr>
                <a:endParaRPr lang="es-ES" sz="3200" dirty="0">
                  <a:solidFill>
                    <a:schemeClr val="tx1"/>
                  </a:solidFill>
                </a:endParaRPr>
              </a:p>
              <a:p>
                <a:pPr marL="0" indent="0" algn="just">
                  <a:buNone/>
                </a:pP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m:rPr>
                            <m:sty m:val="p"/>
                          </m:rPr>
                          <a:rPr lang="es-CL" sz="2400">
                            <a:latin typeface="Cambria Math" panose="02040503050406030204" pitchFamily="18" charset="0"/>
                          </a:rPr>
                          <m:t>θ</m:t>
                        </m:r>
                      </m:e>
                      <m:sub>
                        <m:r>
                          <a:rPr lang="es-ES" sz="2400" i="1">
                            <a:solidFill>
                              <a:schemeClr val="tx1"/>
                            </a:solidFill>
                            <a:latin typeface="Cambria Math" panose="02040503050406030204" pitchFamily="18" charset="0"/>
                            <a:ea typeface="Calibri" panose="020F0502020204030204" pitchFamily="34" charset="0"/>
                          </a:rPr>
                          <m:t>𝑖</m:t>
                        </m:r>
                      </m:sub>
                    </m:sSub>
                  </m:oMath>
                </a14:m>
                <a:r>
                  <a:rPr lang="es-ES" sz="2400" dirty="0">
                    <a:solidFill>
                      <a:schemeClr val="tx1"/>
                    </a:solidFill>
                  </a:rPr>
                  <a:t> son los coeficientes de </a:t>
                </a:r>
                <a:r>
                  <a:rPr lang="es-ES" sz="2400" dirty="0" err="1">
                    <a:solidFill>
                      <a:schemeClr val="tx1"/>
                    </a:solidFill>
                  </a:rPr>
                  <a:t>autoregresión</a:t>
                </a:r>
                <a:r>
                  <a:rPr lang="es-ES" sz="2400" dirty="0">
                    <a:solidFill>
                      <a:schemeClr val="tx1"/>
                    </a:solidFill>
                  </a:rPr>
                  <a:t> para </a:t>
                </a:r>
                <a14:m>
                  <m:oMath xmlns:m="http://schemas.openxmlformats.org/officeDocument/2006/math">
                    <m:r>
                      <a:rPr lang="es-ES" sz="2400" i="1">
                        <a:solidFill>
                          <a:schemeClr val="tx1"/>
                        </a:solidFill>
                        <a:latin typeface="Cambria Math" panose="02040503050406030204" pitchFamily="18" charset="0"/>
                        <a:ea typeface="Calibri" panose="020F0502020204030204" pitchFamily="34" charset="0"/>
                      </a:rPr>
                      <m:t>𝑖</m:t>
                    </m:r>
                    <m:r>
                      <a:rPr lang="es-ES" sz="2400" i="1">
                        <a:solidFill>
                          <a:schemeClr val="tx1"/>
                        </a:solidFill>
                        <a:latin typeface="Cambria Math" panose="02040503050406030204" pitchFamily="18" charset="0"/>
                        <a:ea typeface="Calibri" panose="020F0502020204030204" pitchFamily="34" charset="0"/>
                      </a:rPr>
                      <m:t>=1,2,…,</m:t>
                    </m:r>
                    <m:r>
                      <a:rPr lang="es-ES" sz="2400" i="1">
                        <a:solidFill>
                          <a:schemeClr val="tx1"/>
                        </a:solidFill>
                        <a:latin typeface="Cambria Math" panose="02040503050406030204" pitchFamily="18" charset="0"/>
                        <a:ea typeface="Calibri" panose="020F0502020204030204" pitchFamily="34" charset="0"/>
                      </a:rPr>
                      <m:t>𝑝</m:t>
                    </m:r>
                  </m:oMath>
                </a14:m>
                <a:r>
                  <a:rPr lang="es-ES" sz="2400" dirty="0">
                    <a:solidFill>
                      <a:schemeClr val="tx1"/>
                    </a:solidFill>
                  </a:rPr>
                  <a:t>, que representa la relación entre </a:t>
                </a: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𝑦</m:t>
                        </m:r>
                      </m:e>
                      <m:sub>
                        <m:r>
                          <a:rPr lang="es-CL" sz="2400" i="1">
                            <a:solidFill>
                              <a:schemeClr val="tx1"/>
                            </a:solidFill>
                            <a:latin typeface="Cambria Math" panose="02040503050406030204" pitchFamily="18" charset="0"/>
                            <a:ea typeface="Calibri" panose="020F0502020204030204" pitchFamily="34" charset="0"/>
                          </a:rPr>
                          <m:t>𝑡</m:t>
                        </m:r>
                      </m:sub>
                    </m:sSub>
                  </m:oMath>
                </a14:m>
                <a:r>
                  <a:rPr lang="es-ES" sz="2400" dirty="0">
                    <a:solidFill>
                      <a:schemeClr val="tx1"/>
                    </a:solidFill>
                  </a:rPr>
                  <a:t> y sus valores pasados. Los coeficientes de </a:t>
                </a:r>
                <a:r>
                  <a:rPr lang="es-ES" sz="2400" dirty="0" err="1">
                    <a:solidFill>
                      <a:schemeClr val="tx1"/>
                    </a:solidFill>
                  </a:rPr>
                  <a:t>autoregresión</a:t>
                </a:r>
                <a:r>
                  <a:rPr lang="es-ES" sz="2400" dirty="0">
                    <a:solidFill>
                      <a:schemeClr val="tx1"/>
                    </a:solidFill>
                  </a:rPr>
                  <a:t> representan la fuerza y la dirección de la relación entre la variable en el tiempo actual y sus valores pasados. Estos coeficientes se estiman a partir de los datos observados y se utilizan para construir el modelo AR.</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5"/>
                <a:ext cx="11029950" cy="4046724"/>
              </a:xfrm>
              <a:blipFill>
                <a:blip r:embed="rId2"/>
                <a:stretch>
                  <a:fillRect l="-718" r="-663" b="-2259"/>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0768F159-9259-BABB-3069-D41427A7C330}"/>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FF28E8C4-5483-D028-5A4F-C4511C79B7F1}"/>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724D501E-385A-2F80-0659-AF1B721D72BB}"/>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572753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192" y="2654178"/>
                <a:ext cx="11029950" cy="2487866"/>
              </a:xfrm>
            </p:spPr>
            <p:txBody>
              <a:bodyPr>
                <a:normAutofit/>
              </a:bodyPr>
              <a:lstStyle/>
              <a:p>
                <a:pPr marL="0" indent="0">
                  <a:buNone/>
                </a:pPr>
                <a:r>
                  <a:rPr lang="es-ES" sz="2200" dirty="0">
                    <a:solidFill>
                      <a:schemeClr val="tx1"/>
                    </a:solidFill>
                  </a:rPr>
                  <a:t>Para simplificar la ecuación, usaremos un operador de rezago (</a:t>
                </a:r>
                <a:r>
                  <a:rPr lang="es-ES" sz="2200" dirty="0" err="1">
                    <a:solidFill>
                      <a:schemeClr val="tx1"/>
                    </a:solidFill>
                  </a:rPr>
                  <a:t>lag</a:t>
                </a:r>
                <a:r>
                  <a:rPr lang="es-ES" sz="2200" dirty="0">
                    <a:solidFill>
                      <a:schemeClr val="tx1"/>
                    </a:solidFill>
                  </a:rPr>
                  <a:t>), denominado “</a:t>
                </a:r>
                <a:r>
                  <a:rPr lang="es-ES" sz="2200" i="1" dirty="0">
                    <a:solidFill>
                      <a:schemeClr val="tx1"/>
                    </a:solidFill>
                    <a:latin typeface="Times New Roman" panose="02020603050405020304" pitchFamily="18" charset="0"/>
                    <a:cs typeface="Times New Roman" panose="02020603050405020304" pitchFamily="18" charset="0"/>
                  </a:rPr>
                  <a:t>L</a:t>
                </a:r>
                <a:r>
                  <a:rPr lang="es-ES" sz="2200" dirty="0">
                    <a:solidFill>
                      <a:schemeClr val="tx1"/>
                    </a:solidFill>
                  </a:rPr>
                  <a:t>”, de la siguiente forma:</a:t>
                </a:r>
              </a:p>
              <a:p>
                <a:pPr marL="0" indent="0">
                  <a:buNone/>
                </a:pPr>
                <a:endParaRPr lang="es-ES" sz="2200" dirty="0">
                  <a:solidFill>
                    <a:schemeClr val="tx1"/>
                  </a:solidFill>
                </a:endParaRPr>
              </a:p>
              <a:p>
                <a:pPr marL="0" indent="0" algn="ctr">
                  <a:buNone/>
                </a:pPr>
                <a14:m>
                  <m:oMathPara xmlns:m="http://schemas.openxmlformats.org/officeDocument/2006/math">
                    <m:oMathParaPr>
                      <m:jc m:val="centerGroup"/>
                    </m:oMathParaPr>
                    <m:oMath xmlns:m="http://schemas.openxmlformats.org/officeDocument/2006/math">
                      <m:sSup>
                        <m:sSupPr>
                          <m:ctrlPr>
                            <a:rPr lang="es-ES" sz="2800" b="0" i="1" smtClean="0">
                              <a:solidFill>
                                <a:schemeClr val="tx1"/>
                              </a:solidFill>
                              <a:latin typeface="Cambria Math" panose="02040503050406030204" pitchFamily="18" charset="0"/>
                            </a:rPr>
                          </m:ctrlPr>
                        </m:sSupPr>
                        <m:e>
                          <m:r>
                            <a:rPr lang="es-ES" sz="2800" b="0" i="1" smtClean="0">
                              <a:solidFill>
                                <a:schemeClr val="tx1"/>
                              </a:solidFill>
                              <a:latin typeface="Cambria Math" panose="02040503050406030204" pitchFamily="18" charset="0"/>
                            </a:rPr>
                            <m:t>𝐿</m:t>
                          </m:r>
                        </m:e>
                        <m:sup>
                          <m:r>
                            <a:rPr lang="es-ES" sz="2800" b="0" i="1" smtClean="0">
                              <a:solidFill>
                                <a:schemeClr val="tx1"/>
                              </a:solidFill>
                              <a:latin typeface="Cambria Math" panose="02040503050406030204" pitchFamily="18" charset="0"/>
                            </a:rPr>
                            <m:t>𝑛</m:t>
                          </m:r>
                        </m:sup>
                      </m:sSup>
                      <m:sSub>
                        <m:sSubPr>
                          <m:ctrlPr>
                            <a:rPr lang="es-ES" sz="2800" i="1">
                              <a:solidFill>
                                <a:schemeClr val="tx1"/>
                              </a:solidFill>
                              <a:latin typeface="Cambria Math" panose="02040503050406030204" pitchFamily="18" charset="0"/>
                              <a:ea typeface="Calibri" panose="020F0502020204030204" pitchFamily="34" charset="0"/>
                            </a:rPr>
                          </m:ctrlPr>
                        </m:sSubPr>
                        <m:e>
                          <m:r>
                            <a:rPr lang="es-ES" sz="2800" i="1">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sSub>
                        <m:sSubPr>
                          <m:ctrlPr>
                            <a:rPr lang="es-ES" sz="2800" i="1">
                              <a:solidFill>
                                <a:schemeClr val="tx1"/>
                              </a:solidFill>
                              <a:latin typeface="Cambria Math" panose="02040503050406030204" pitchFamily="18" charset="0"/>
                              <a:ea typeface="Calibri" panose="020F0502020204030204" pitchFamily="34" charset="0"/>
                            </a:rPr>
                          </m:ctrlPr>
                        </m:sSubPr>
                        <m:e>
                          <m:r>
                            <a:rPr lang="es-ES" sz="2800" b="0" i="1" smtClean="0">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m:t>
                          </m:r>
                          <m:r>
                            <a:rPr lang="es-ES" sz="2800" b="0" i="1" smtClean="0">
                              <a:solidFill>
                                <a:schemeClr val="tx1"/>
                              </a:solidFill>
                              <a:latin typeface="Cambria Math" panose="02040503050406030204" pitchFamily="18" charset="0"/>
                              <a:ea typeface="Calibri" panose="020F0502020204030204" pitchFamily="34" charset="0"/>
                            </a:rPr>
                            <m:t>𝑛</m:t>
                          </m:r>
                        </m:sub>
                      </m:sSub>
                    </m:oMath>
                  </m:oMathPara>
                </a14:m>
                <a:endParaRPr lang="es-ES" sz="2200" dirty="0">
                  <a:solidFill>
                    <a:schemeClr val="tx1"/>
                  </a:solidFill>
                </a:endParaRP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192" y="2654178"/>
                <a:ext cx="11029950" cy="2487866"/>
              </a:xfrm>
              <a:blipFill>
                <a:blip r:embed="rId2"/>
                <a:stretch>
                  <a:fillRect l="-718"/>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C35DF9F4-FA68-7801-BB30-D4B98A5014A3}"/>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E955FC6D-0D38-0039-C83A-18A435CF9A12}"/>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53776C22-0C17-F782-6AE2-003C1B5EE153}"/>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810101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366907"/>
              </a:xfrm>
            </p:spPr>
            <p:txBody>
              <a:bodyPr>
                <a:normAutofit/>
              </a:bodyPr>
              <a:lstStyle/>
              <a:p>
                <a:pPr marL="0" indent="0">
                  <a:buNone/>
                </a:pPr>
                <a:r>
                  <a:rPr lang="es-ES" sz="2200" dirty="0">
                    <a:solidFill>
                      <a:schemeClr val="tx1"/>
                    </a:solidFill>
                  </a:rPr>
                  <a:t>Si consideramos </a:t>
                </a:r>
                <a14:m>
                  <m:oMath xmlns:m="http://schemas.openxmlformats.org/officeDocument/2006/math">
                    <m:r>
                      <m:rPr>
                        <m:sty m:val="p"/>
                      </m:rPr>
                      <a:rPr lang="es-ES" sz="2200">
                        <a:solidFill>
                          <a:schemeClr val="tx1"/>
                        </a:solidFill>
                        <a:latin typeface="Cambria Math" panose="02040503050406030204" pitchFamily="18" charset="0"/>
                      </a:rPr>
                      <m:t>Θ</m:t>
                    </m:r>
                    <m:d>
                      <m:dPr>
                        <m:ctrlPr>
                          <a:rPr lang="es-ES" sz="2200" i="1">
                            <a:solidFill>
                              <a:schemeClr val="tx1"/>
                            </a:solidFill>
                            <a:latin typeface="Cambria Math" panose="02040503050406030204" pitchFamily="18" charset="0"/>
                          </a:rPr>
                        </m:ctrlPr>
                      </m:dPr>
                      <m:e>
                        <m:sSup>
                          <m:sSupPr>
                            <m:ctrlPr>
                              <a:rPr lang="es-ES" sz="2200" i="1">
                                <a:solidFill>
                                  <a:schemeClr val="tx1"/>
                                </a:solidFill>
                                <a:latin typeface="Cambria Math" panose="02040503050406030204" pitchFamily="18" charset="0"/>
                              </a:rPr>
                            </m:ctrlPr>
                          </m:sSupPr>
                          <m:e>
                            <m:r>
                              <a:rPr lang="es-ES" sz="2200" i="1">
                                <a:solidFill>
                                  <a:schemeClr val="tx1"/>
                                </a:solidFill>
                                <a:latin typeface="Cambria Math" panose="02040503050406030204" pitchFamily="18" charset="0"/>
                              </a:rPr>
                              <m:t>𝐿</m:t>
                            </m:r>
                          </m:e>
                          <m:sup>
                            <m:r>
                              <a:rPr lang="es-ES" sz="2200" i="1">
                                <a:solidFill>
                                  <a:schemeClr val="tx1"/>
                                </a:solidFill>
                                <a:latin typeface="Cambria Math" panose="02040503050406030204" pitchFamily="18" charset="0"/>
                              </a:rPr>
                              <m:t>𝑝</m:t>
                            </m:r>
                          </m:sup>
                        </m:sSup>
                      </m:e>
                    </m:d>
                  </m:oMath>
                </a14:m>
                <a:r>
                  <a:rPr lang="es-ES" sz="2200" dirty="0">
                    <a:solidFill>
                      <a:schemeClr val="tx1"/>
                    </a:solidFill>
                  </a:rPr>
                  <a:t> como una función polinomial de orden </a:t>
                </a:r>
                <a:r>
                  <a:rPr lang="es-ES" sz="2200" i="1" dirty="0">
                    <a:solidFill>
                      <a:schemeClr val="tx1"/>
                    </a:solidFill>
                    <a:latin typeface="Times New Roman" panose="02020603050405020304" pitchFamily="18" charset="0"/>
                    <a:cs typeface="Times New Roman" panose="02020603050405020304" pitchFamily="18" charset="0"/>
                  </a:rPr>
                  <a:t>p</a:t>
                </a:r>
                <a:r>
                  <a:rPr lang="es-ES" sz="2200" dirty="0">
                    <a:solidFill>
                      <a:schemeClr val="tx1"/>
                    </a:solidFill>
                  </a:rPr>
                  <a:t> de </a:t>
                </a:r>
                <a:r>
                  <a:rPr lang="es-ES" sz="2200" i="1" dirty="0">
                    <a:solidFill>
                      <a:schemeClr val="tx1"/>
                    </a:solidFill>
                    <a:latin typeface="Times New Roman" panose="02020603050405020304" pitchFamily="18" charset="0"/>
                    <a:cs typeface="Times New Roman" panose="02020603050405020304" pitchFamily="18" charset="0"/>
                  </a:rPr>
                  <a:t>L</a:t>
                </a:r>
                <a:r>
                  <a:rPr lang="es-ES" sz="2200" dirty="0">
                    <a:solidFill>
                      <a:schemeClr val="tx1"/>
                    </a:solidFill>
                  </a:rPr>
                  <a:t>, en su lugar podemos definir un modelo autorregresivo </a:t>
                </a:r>
                <a14:m>
                  <m:oMath xmlns:m="http://schemas.openxmlformats.org/officeDocument/2006/math">
                    <m:r>
                      <m:rPr>
                        <m:sty m:val="p"/>
                      </m:rPr>
                      <a:rPr lang="es-ES" sz="2200" b="0" i="0" smtClean="0">
                        <a:solidFill>
                          <a:schemeClr val="tx1"/>
                        </a:solidFill>
                        <a:latin typeface="Cambria Math" panose="02040503050406030204" pitchFamily="18" charset="0"/>
                      </a:rPr>
                      <m:t>AR</m:t>
                    </m:r>
                    <m:r>
                      <a:rPr lang="es-ES" sz="2200" b="0" i="1" smtClean="0">
                        <a:solidFill>
                          <a:schemeClr val="tx1"/>
                        </a:solidFill>
                        <a:latin typeface="Cambria Math" panose="02040503050406030204" pitchFamily="18" charset="0"/>
                      </a:rPr>
                      <m:t>(</m:t>
                    </m:r>
                    <m:r>
                      <a:rPr lang="es-ES" sz="2200" b="0" i="1" smtClean="0">
                        <a:solidFill>
                          <a:schemeClr val="tx1"/>
                        </a:solidFill>
                        <a:latin typeface="Cambria Math" panose="02040503050406030204" pitchFamily="18" charset="0"/>
                      </a:rPr>
                      <m:t>𝑝</m:t>
                    </m:r>
                    <m:r>
                      <a:rPr lang="es-ES" sz="2200" b="0" i="1" smtClean="0">
                        <a:solidFill>
                          <a:schemeClr val="tx1"/>
                        </a:solidFill>
                        <a:latin typeface="Cambria Math" panose="02040503050406030204" pitchFamily="18" charset="0"/>
                      </a:rPr>
                      <m:t>) </m:t>
                    </m:r>
                  </m:oMath>
                </a14:m>
                <a:r>
                  <a:rPr lang="es-ES" sz="2200" dirty="0">
                    <a:solidFill>
                      <a:schemeClr val="tx1"/>
                    </a:solidFill>
                  </a:rPr>
                  <a:t>por:</a:t>
                </a:r>
              </a:p>
              <a:p>
                <a:pPr marL="0" indent="0">
                  <a:buNone/>
                </a:pPr>
                <a:endParaRPr lang="es-ES" sz="2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b="0" i="0" smtClean="0">
                          <a:solidFill>
                            <a:schemeClr val="tx1"/>
                          </a:solidFill>
                          <a:latin typeface="Cambria Math" panose="02040503050406030204" pitchFamily="18" charset="0"/>
                        </a:rPr>
                        <m:t>=</m:t>
                      </m:r>
                      <m:r>
                        <m:rPr>
                          <m:sty m:val="p"/>
                        </m:rPr>
                        <a:rPr lang="es-ES" sz="3200" smtClean="0">
                          <a:solidFill>
                            <a:schemeClr val="tx1"/>
                          </a:solidFill>
                          <a:latin typeface="Cambria Math" panose="02040503050406030204" pitchFamily="18" charset="0"/>
                        </a:rPr>
                        <m:t>Θ</m:t>
                      </m:r>
                      <m:sSup>
                        <m:sSupPr>
                          <m:ctrlPr>
                            <a:rPr lang="es-ES" sz="3200" i="1" smtClean="0">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r>
                                <a:rPr lang="es-ES" sz="3200" b="0" i="1" smtClean="0">
                                  <a:solidFill>
                                    <a:schemeClr val="tx1"/>
                                  </a:solidFill>
                                  <a:latin typeface="Cambria Math" panose="02040503050406030204" pitchFamily="18" charset="0"/>
                                </a:rPr>
                                <m:t>𝐿</m:t>
                              </m:r>
                            </m:e>
                          </m:d>
                        </m:e>
                        <m:sup>
                          <m:r>
                            <a:rPr lang="es-ES" sz="3200" b="0" i="1" smtClean="0">
                              <a:solidFill>
                                <a:schemeClr val="tx1"/>
                              </a:solidFill>
                              <a:latin typeface="Cambria Math" panose="02040503050406030204" pitchFamily="18" charset="0"/>
                            </a:rPr>
                            <m:t>𝑝</m:t>
                          </m:r>
                        </m:sup>
                      </m:s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i="1">
                          <a:solidFill>
                            <a:schemeClr val="tx1"/>
                          </a:solidFill>
                          <a:latin typeface="Cambria Math" panose="02040503050406030204" pitchFamily="18" charset="0"/>
                          <a:ea typeface="Calibri" panose="020F0502020204030204" pitchFamily="34" charset="0"/>
                        </a:rPr>
                        <m:t>+</m:t>
                      </m:r>
                      <m:sSub>
                        <m:sSubPr>
                          <m:ctrlPr>
                            <a:rPr lang="es-ES" sz="3200" i="1">
                              <a:solidFill>
                                <a:schemeClr val="tx1"/>
                              </a:solidFill>
                              <a:latin typeface="Cambria Math" panose="02040503050406030204" pitchFamily="18" charset="0"/>
                              <a:ea typeface="Calibri" panose="020F0502020204030204" pitchFamily="34" charset="0"/>
                            </a:rPr>
                          </m:ctrlPr>
                        </m:sSubPr>
                        <m:e>
                          <m:r>
                            <a:rPr lang="el-GR" sz="3200" i="1">
                              <a:solidFill>
                                <a:schemeClr val="tx1"/>
                              </a:solidFill>
                              <a:latin typeface="Cambria Math" panose="02040503050406030204" pitchFamily="18" charset="0"/>
                              <a:ea typeface="Calibri" panose="020F0502020204030204" pitchFamily="34" charset="0"/>
                            </a:rPr>
                            <m:t>𝜀</m:t>
                          </m:r>
                        </m:e>
                        <m:sub>
                          <m:r>
                            <a:rPr lang="es-CL" sz="3200" i="1">
                              <a:solidFill>
                                <a:schemeClr val="tx1"/>
                              </a:solidFill>
                              <a:latin typeface="Cambria Math" panose="02040503050406030204" pitchFamily="18" charset="0"/>
                              <a:ea typeface="Calibri" panose="020F0502020204030204" pitchFamily="34" charset="0"/>
                            </a:rPr>
                            <m:t>𝑡</m:t>
                          </m:r>
                        </m:sub>
                      </m:sSub>
                    </m:oMath>
                  </m:oMathPara>
                </a14:m>
                <a:endParaRPr lang="es-ES" sz="3200" dirty="0">
                  <a:solidFill>
                    <a:schemeClr val="tx1"/>
                  </a:solidFill>
                </a:endParaRPr>
              </a:p>
              <a:p>
                <a:pPr marL="0" indent="0">
                  <a:buNone/>
                </a:pPr>
                <a:endParaRPr lang="es-ES" sz="2000" dirty="0">
                  <a:solidFill>
                    <a:schemeClr val="tx1"/>
                  </a:solidFill>
                </a:endParaRPr>
              </a:p>
              <a:p>
                <a:pPr marL="0" indent="0">
                  <a:buNone/>
                </a:pPr>
                <a:r>
                  <a:rPr lang="es-ES" sz="2200" dirty="0">
                    <a:solidFill>
                      <a:schemeClr val="tx1"/>
                    </a:solidFill>
                  </a:rPr>
                  <a:t>Tomando en cuenta que la constante ha sido absorbida en el polinomio </a:t>
                </a:r>
                <a14:m>
                  <m:oMath xmlns:m="http://schemas.openxmlformats.org/officeDocument/2006/math">
                    <m:r>
                      <m:rPr>
                        <m:sty m:val="p"/>
                      </m:rPr>
                      <a:rPr lang="es-ES" sz="2200" smtClean="0">
                        <a:solidFill>
                          <a:schemeClr val="tx1"/>
                        </a:solidFill>
                        <a:latin typeface="Cambria Math" panose="02040503050406030204" pitchFamily="18" charset="0"/>
                      </a:rPr>
                      <m:t>Θ</m:t>
                    </m:r>
                  </m:oMath>
                </a14:m>
                <a:endParaRPr lang="es-ES" sz="2200" dirty="0">
                  <a:solidFill>
                    <a:schemeClr val="tx1"/>
                  </a:solidFill>
                </a:endParaRP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366907"/>
              </a:xfrm>
              <a:blipFill>
                <a:blip r:embed="rId2"/>
                <a:stretch>
                  <a:fillRect l="-718"/>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ECCC144E-48F5-8E99-64AA-E324B8AFA121}"/>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B2F9223B-726A-90AC-77E1-138B99030193}"/>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9B641A1B-3E22-22B9-5E03-209A7885E41D}"/>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13126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p:graphicFrame>
        <p:nvGraphicFramePr>
          <p:cNvPr id="37" name="Marcador de contenido 2">
            <a:extLst>
              <a:ext uri="{FF2B5EF4-FFF2-40B4-BE49-F238E27FC236}">
                <a16:creationId xmlns:a16="http://schemas.microsoft.com/office/drawing/2014/main" id="{87FA0CAB-69BA-B186-D9BA-58E16FA5EEA6}"/>
              </a:ext>
            </a:extLst>
          </p:cNvPr>
          <p:cNvGraphicFramePr/>
          <p:nvPr>
            <p:extLst>
              <p:ext uri="{D42A27DB-BD31-4B8C-83A1-F6EECF244321}">
                <p14:modId xmlns:p14="http://schemas.microsoft.com/office/powerpoint/2010/main" val="1850775413"/>
              </p:ext>
            </p:extLst>
          </p:nvPr>
        </p:nvGraphicFramePr>
        <p:xfrm>
          <a:off x="449580" y="2460144"/>
          <a:ext cx="11292840" cy="42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Marcador de contenido 2">
            <a:extLst>
              <a:ext uri="{FF2B5EF4-FFF2-40B4-BE49-F238E27FC236}">
                <a16:creationId xmlns:a16="http://schemas.microsoft.com/office/drawing/2014/main" id="{B867181D-B3A8-DBF4-99C5-753A43F04D50}"/>
              </a:ext>
            </a:extLst>
          </p:cNvPr>
          <p:cNvSpPr>
            <a:spLocks noGrp="1"/>
          </p:cNvSpPr>
          <p:nvPr>
            <p:ph idx="1"/>
          </p:nvPr>
        </p:nvSpPr>
        <p:spPr>
          <a:xfrm>
            <a:off x="581025" y="1963555"/>
            <a:ext cx="11029950" cy="608824"/>
          </a:xfrm>
        </p:spPr>
        <p:txBody>
          <a:bodyPr>
            <a:normAutofit/>
          </a:bodyPr>
          <a:lstStyle/>
          <a:p>
            <a:pPr marL="0" indent="0" algn="just">
              <a:buNone/>
            </a:pPr>
            <a:r>
              <a:rPr lang="es-ES" sz="2200" b="1" dirty="0">
                <a:cs typeface="Times New Roman" panose="02020603050405020304" pitchFamily="18" charset="0"/>
              </a:rPr>
              <a:t>MODELO DE MEDIA MÓVIL (MA)</a:t>
            </a:r>
          </a:p>
        </p:txBody>
      </p:sp>
      <p:grpSp>
        <p:nvGrpSpPr>
          <p:cNvPr id="4" name="Grupo 3">
            <a:extLst>
              <a:ext uri="{FF2B5EF4-FFF2-40B4-BE49-F238E27FC236}">
                <a16:creationId xmlns:a16="http://schemas.microsoft.com/office/drawing/2014/main" id="{BB848462-DFD4-F609-929D-443215B1B555}"/>
              </a:ext>
            </a:extLst>
          </p:cNvPr>
          <p:cNvGrpSpPr/>
          <p:nvPr/>
        </p:nvGrpSpPr>
        <p:grpSpPr>
          <a:xfrm>
            <a:off x="10565528" y="716924"/>
            <a:ext cx="1045279" cy="1013800"/>
            <a:chOff x="10615767" y="694886"/>
            <a:chExt cx="1045279" cy="1013800"/>
          </a:xfrm>
        </p:grpSpPr>
        <p:sp>
          <p:nvSpPr>
            <p:cNvPr id="7" name="Elipse 6">
              <a:extLst>
                <a:ext uri="{FF2B5EF4-FFF2-40B4-BE49-F238E27FC236}">
                  <a16:creationId xmlns:a16="http://schemas.microsoft.com/office/drawing/2014/main" id="{30890062-1A8A-3A10-D6C6-43F799F79050}"/>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Dado con relleno sólido">
              <a:extLst>
                <a:ext uri="{FF2B5EF4-FFF2-40B4-BE49-F238E27FC236}">
                  <a16:creationId xmlns:a16="http://schemas.microsoft.com/office/drawing/2014/main" id="{70319069-DF64-2F64-250A-4FD14E8996B8}"/>
                </a:ext>
              </a:extLst>
            </p:cNvPr>
            <p:cNvSpPr/>
            <p:nvPr/>
          </p:nvSpPr>
          <p:spPr>
            <a:xfrm>
              <a:off x="10761784" y="853219"/>
              <a:ext cx="787437" cy="763724"/>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717537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2610693"/>
                <a:ext cx="11029950" cy="3321879"/>
              </a:xfrm>
              <a:solidFill>
                <a:schemeClr val="accent2">
                  <a:lumMod val="20000"/>
                  <a:lumOff val="80000"/>
                </a:schemeClr>
              </a:solidFill>
            </p:spPr>
            <p:txBody>
              <a:bodyPr>
                <a:normAutofit/>
              </a:bodyPr>
              <a:lstStyle/>
              <a:p>
                <a:r>
                  <a:rPr lang="es-ES" sz="2200" dirty="0"/>
                  <a:t>Un modelo MA se basa en la idea de que los valores actuales de la serie de tiempo están relacionados con los errores pasados, lo que significa que las observaciones actuales están influenciadas por éstos.</a:t>
                </a:r>
              </a:p>
              <a:p>
                <a:r>
                  <a:rPr lang="es-ES" sz="2200" dirty="0"/>
                  <a:t>Mientras que los modelos autorregresivos se regresan en los valores previos de </a:t>
                </a:r>
                <a14:m>
                  <m:oMath xmlns:m="http://schemas.openxmlformats.org/officeDocument/2006/math">
                    <m:sSub>
                      <m:sSubPr>
                        <m:ctrlPr>
                          <a:rPr lang="es-ES" sz="2200" i="1">
                            <a:latin typeface="Cambria Math" panose="02040503050406030204" pitchFamily="18" charset="0"/>
                          </a:rPr>
                        </m:ctrlPr>
                      </m:sSubPr>
                      <m:e>
                        <m:r>
                          <a:rPr lang="es-ES" sz="2200">
                            <a:latin typeface="Cambria Math" panose="02040503050406030204" pitchFamily="18" charset="0"/>
                          </a:rPr>
                          <m:t>𝑦</m:t>
                        </m:r>
                      </m:e>
                      <m:sub>
                        <m:r>
                          <a:rPr lang="es-CL" sz="2200">
                            <a:latin typeface="Cambria Math" panose="02040503050406030204" pitchFamily="18" charset="0"/>
                          </a:rPr>
                          <m:t>𝑡</m:t>
                        </m:r>
                      </m:sub>
                    </m:sSub>
                    <m:r>
                      <a:rPr lang="es-CL" sz="2200">
                        <a:latin typeface="Cambria Math" panose="02040503050406030204" pitchFamily="18" charset="0"/>
                      </a:rPr>
                      <m:t> </m:t>
                    </m:r>
                  </m:oMath>
                </a14:m>
                <a:r>
                  <a:rPr lang="es-ES" sz="2200" dirty="0"/>
                  <a:t>los modelos de media móvil se regresan en los valores previos de </a:t>
                </a:r>
                <a14:m>
                  <m:oMath xmlns:m="http://schemas.openxmlformats.org/officeDocument/2006/math">
                    <m:sSub>
                      <m:sSubPr>
                        <m:ctrlPr>
                          <a:rPr lang="es-ES" sz="2200" i="1">
                            <a:latin typeface="Cambria Math" panose="02040503050406030204" pitchFamily="18" charset="0"/>
                          </a:rPr>
                        </m:ctrlPr>
                      </m:sSubPr>
                      <m:e>
                        <m:r>
                          <a:rPr lang="el-GR" sz="2200">
                            <a:latin typeface="Cambria Math" panose="02040503050406030204" pitchFamily="18" charset="0"/>
                          </a:rPr>
                          <m:t>𝜀</m:t>
                        </m:r>
                      </m:e>
                      <m:sub>
                        <m:r>
                          <a:rPr lang="es-CL" sz="2200">
                            <a:latin typeface="Cambria Math" panose="02040503050406030204" pitchFamily="18" charset="0"/>
                          </a:rPr>
                          <m:t>𝑡</m:t>
                        </m:r>
                      </m:sub>
                    </m:sSub>
                  </m:oMath>
                </a14:m>
                <a:r>
                  <a:rPr lang="es-ES" sz="2200" dirty="0"/>
                  <a:t>.</a:t>
                </a:r>
              </a:p>
              <a:p>
                <a:r>
                  <a:rPr lang="es-ES" sz="2200" dirty="0"/>
                  <a:t>Los modelos de medias móviles son útiles para capturar la estructura de “ruido” o aleatoriedad en una serie de tiempo y se utilizan en una variedad de aplicaciones, como pronósticos financieros, análisis de datos económicos, predicción del clima, entre otros.</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2610693"/>
                <a:ext cx="11029950" cy="3321879"/>
              </a:xfrm>
              <a:blipFill>
                <a:blip r:embed="rId2"/>
                <a:stretch>
                  <a:fillRect l="-387"/>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0FE1D3E8-8540-AAC6-E900-4314D767C3E4}"/>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24EDB09A-99A1-3091-29EB-2BE4B85756AE}"/>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982DB26F-CCFD-BBFD-E745-12971728E4C8}"/>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5410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658627"/>
              </a:xfrm>
            </p:spPr>
            <p:txBody>
              <a:bodyPr>
                <a:normAutofit/>
              </a:bodyPr>
              <a:lstStyle/>
              <a:p>
                <a:pPr marL="0" indent="0">
                  <a:buNone/>
                </a:pPr>
                <a:r>
                  <a:rPr lang="es-ES" sz="2000" dirty="0">
                    <a:solidFill>
                      <a:schemeClr val="tx1"/>
                    </a:solidFill>
                  </a:rPr>
                  <a:t>Un proceso MA de orden </a:t>
                </a:r>
                <a14:m>
                  <m:oMath xmlns:m="http://schemas.openxmlformats.org/officeDocument/2006/math">
                    <m:r>
                      <a:rPr lang="es-ES" sz="2000" b="0" i="1" smtClean="0">
                        <a:solidFill>
                          <a:schemeClr val="tx1"/>
                        </a:solidFill>
                        <a:latin typeface="Cambria Math" panose="02040503050406030204" pitchFamily="18" charset="0"/>
                      </a:rPr>
                      <m:t>𝑞</m:t>
                    </m:r>
                  </m:oMath>
                </a14:m>
                <a:r>
                  <a:rPr lang="es-ES" sz="2000" dirty="0">
                    <a:solidFill>
                      <a:schemeClr val="tx1"/>
                    </a:solidFill>
                  </a:rPr>
                  <a:t>, o MA(</a:t>
                </a:r>
                <a14:m>
                  <m:oMath xmlns:m="http://schemas.openxmlformats.org/officeDocument/2006/math">
                    <m:r>
                      <a:rPr lang="es-ES" sz="2000" i="1">
                        <a:solidFill>
                          <a:schemeClr val="tx1"/>
                        </a:solidFill>
                        <a:latin typeface="Cambria Math" panose="02040503050406030204" pitchFamily="18" charset="0"/>
                      </a:rPr>
                      <m:t>𝑞</m:t>
                    </m:r>
                  </m:oMath>
                </a14:m>
                <a:r>
                  <a:rPr lang="es-ES" sz="2000" dirty="0">
                    <a:solidFill>
                      <a:schemeClr val="tx1"/>
                    </a:solidFill>
                  </a:rPr>
                  <a:t>), se define como:</a:t>
                </a:r>
              </a:p>
              <a:p>
                <a:pPr marL="0" indent="0" algn="ctr">
                  <a:buNone/>
                </a:pPr>
                <a:r>
                  <a:rPr lang="es-ES" sz="2800" dirty="0">
                    <a:solidFill>
                      <a:schemeClr val="tx1"/>
                    </a:solidFill>
                  </a:rPr>
                  <a:t> </a:t>
                </a:r>
                <a14:m>
                  <m:oMath xmlns:m="http://schemas.openxmlformats.org/officeDocument/2006/math">
                    <m:sSub>
                      <m:sSubPr>
                        <m:ctrlPr>
                          <a:rPr lang="es-ES" sz="2800" i="1" smtClean="0">
                            <a:solidFill>
                              <a:schemeClr val="tx1"/>
                            </a:solidFill>
                            <a:latin typeface="Cambria Math" panose="02040503050406030204" pitchFamily="18" charset="0"/>
                            <a:ea typeface="Calibri" panose="020F0502020204030204" pitchFamily="34" charset="0"/>
                          </a:rPr>
                        </m:ctrlPr>
                      </m:sSubPr>
                      <m:e>
                        <m:r>
                          <a:rPr lang="es-ES" sz="2800" b="0" i="1" smtClean="0">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r>
                      <m:rPr>
                        <m:nor/>
                      </m:rPr>
                      <a:rPr lang="es-ES" sz="28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μ</m:t>
                    </m:r>
                    <m:r>
                      <a:rPr lang="es-ES" sz="2800" b="0" i="1" smtClean="0">
                        <a:solidFill>
                          <a:schemeClr val="tx1"/>
                        </a:solidFill>
                        <a:latin typeface="Cambria Math" panose="02040503050406030204" pitchFamily="18" charset="0"/>
                        <a:ea typeface="Calibri" panose="020F0502020204030204" pitchFamily="34" charset="0"/>
                      </a:rPr>
                      <m:t>+</m:t>
                    </m:r>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oMath>
                </a14:m>
                <a:r>
                  <a:rPr lang="es-ES" sz="2800" dirty="0">
                    <a:solidFill>
                      <a:schemeClr val="tx1"/>
                    </a:solidFill>
                    <a:ea typeface="Calibri" panose="020F0502020204030204" pitchFamily="34" charset="0"/>
                  </a:rPr>
                  <a:t> </a:t>
                </a:r>
                <a14:m>
                  <m:oMath xmlns:m="http://schemas.openxmlformats.org/officeDocument/2006/math">
                    <m:nary>
                      <m:naryPr>
                        <m:chr m:val="∑"/>
                        <m:ctrlPr>
                          <a:rPr lang="es-ES" sz="2800" i="1" smtClean="0">
                            <a:solidFill>
                              <a:schemeClr val="tx1"/>
                            </a:solidFill>
                            <a:latin typeface="Cambria Math" panose="02040503050406030204" pitchFamily="18" charset="0"/>
                          </a:rPr>
                        </m:ctrlPr>
                      </m:naryPr>
                      <m:sub>
                        <m:r>
                          <m:rPr>
                            <m:brk m:alnAt="23"/>
                          </m:rPr>
                          <a:rPr lang="es-ES" sz="2800" b="0" i="1" smtClean="0">
                            <a:solidFill>
                              <a:schemeClr val="tx1"/>
                            </a:solidFill>
                            <a:latin typeface="Cambria Math" panose="02040503050406030204" pitchFamily="18" charset="0"/>
                          </a:rPr>
                          <m:t>𝑖</m:t>
                        </m:r>
                        <m:r>
                          <a:rPr lang="es-ES" sz="2800" b="0" i="1" smtClean="0">
                            <a:solidFill>
                              <a:schemeClr val="tx1"/>
                            </a:solidFill>
                            <a:latin typeface="Cambria Math" panose="02040503050406030204" pitchFamily="18" charset="0"/>
                          </a:rPr>
                          <m:t>=1</m:t>
                        </m:r>
                      </m:sub>
                      <m:sup>
                        <m:r>
                          <a:rPr lang="es-ES" sz="2800" b="0" i="1" smtClean="0">
                            <a:solidFill>
                              <a:schemeClr val="tx1"/>
                            </a:solidFill>
                            <a:latin typeface="Cambria Math" panose="02040503050406030204" pitchFamily="18" charset="0"/>
                          </a:rPr>
                          <m:t>𝑞</m:t>
                        </m:r>
                      </m:sup>
                      <m:e>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ES" sz="2800">
                                <a:solidFill>
                                  <a:schemeClr val="tx1"/>
                                </a:solidFill>
                                <a:latin typeface="Cambria Math" panose="02040503050406030204" pitchFamily="18" charset="0"/>
                              </a:rPr>
                              <m:t>ϕ</m:t>
                            </m:r>
                          </m:e>
                          <m:sub>
                            <m:r>
                              <a:rPr lang="es-ES" sz="2800" b="0" i="1" smtClean="0">
                                <a:solidFill>
                                  <a:schemeClr val="tx1"/>
                                </a:solidFill>
                                <a:latin typeface="Cambria Math" panose="02040503050406030204" pitchFamily="18" charset="0"/>
                                <a:ea typeface="Calibri" panose="020F0502020204030204" pitchFamily="34" charset="0"/>
                              </a:rPr>
                              <m:t>𝑖</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m:t>
                            </m:r>
                            <m:r>
                              <a:rPr lang="es-ES" sz="2800" b="0" i="1" smtClean="0">
                                <a:solidFill>
                                  <a:schemeClr val="tx1"/>
                                </a:solidFill>
                                <a:latin typeface="Cambria Math" panose="02040503050406030204" pitchFamily="18" charset="0"/>
                                <a:ea typeface="Calibri" panose="020F0502020204030204" pitchFamily="34" charset="0"/>
                              </a:rPr>
                              <m:t>𝑖</m:t>
                            </m:r>
                          </m:sub>
                        </m:sSub>
                      </m:e>
                    </m:nary>
                  </m:oMath>
                </a14:m>
                <a:endParaRPr lang="es-ES" sz="2000" dirty="0">
                  <a:solidFill>
                    <a:schemeClr val="tx1"/>
                  </a:solidFill>
                </a:endParaRPr>
              </a:p>
              <a:p>
                <a:pPr marL="0" indent="0">
                  <a:buNone/>
                </a:pPr>
                <a:r>
                  <a:rPr lang="es-ES" sz="2000" dirty="0">
                    <a:solidFill>
                      <a:schemeClr val="tx1"/>
                    </a:solidFill>
                  </a:rPr>
                  <a:t>Donde</a:t>
                </a:r>
              </a:p>
              <a:p>
                <a:pPr marL="0" indent="0">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s-ES" b="0" i="1" smtClean="0">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𝑡</m:t>
                        </m:r>
                      </m:sub>
                    </m:sSub>
                  </m:oMath>
                </a14:m>
                <a:r>
                  <a:rPr lang="es-ES" sz="2000" dirty="0">
                    <a:solidFill>
                      <a:schemeClr val="tx1"/>
                    </a:solidFill>
                  </a:rPr>
                  <a:t> es el valor de la serie de tiempo en el tiempo 𝑡.</a:t>
                </a:r>
              </a:p>
              <a:p>
                <a:pPr marL="0" indent="0">
                  <a:buNone/>
                </a:pPr>
                <a14:m>
                  <m:oMath xmlns:m="http://schemas.openxmlformats.org/officeDocument/2006/math">
                    <m:r>
                      <m:rPr>
                        <m:nor/>
                      </m:rPr>
                      <a:rPr lang="es-ES" sz="200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μ</m:t>
                    </m:r>
                  </m:oMath>
                </a14:m>
                <a:r>
                  <a:rPr lang="es-ES" sz="2000" dirty="0">
                    <a:solidFill>
                      <a:schemeClr val="tx1"/>
                    </a:solidFill>
                  </a:rPr>
                  <a:t> es la media de la serie de tiempo.</a:t>
                </a:r>
              </a:p>
              <a:p>
                <a:pPr marL="0" indent="0">
                  <a:buNone/>
                </a:pPr>
                <a14:m>
                  <m:oMath xmlns:m="http://schemas.openxmlformats.org/officeDocument/2006/math">
                    <m:sSub>
                      <m:sSubPr>
                        <m:ctrlPr>
                          <a:rPr lang="es-ES" sz="2000" i="1" smtClean="0">
                            <a:solidFill>
                              <a:schemeClr val="tx1"/>
                            </a:solidFill>
                            <a:latin typeface="Cambria Math" panose="02040503050406030204" pitchFamily="18" charset="0"/>
                            <a:ea typeface="Calibri" panose="020F0502020204030204" pitchFamily="34" charset="0"/>
                          </a:rPr>
                        </m:ctrlPr>
                      </m:sSubPr>
                      <m:e>
                        <m:r>
                          <a:rPr lang="el-GR" sz="2000" i="1">
                            <a:solidFill>
                              <a:schemeClr val="tx1"/>
                            </a:solidFill>
                            <a:latin typeface="Cambria Math" panose="02040503050406030204" pitchFamily="18" charset="0"/>
                            <a:ea typeface="Calibri" panose="020F0502020204030204" pitchFamily="34" charset="0"/>
                          </a:rPr>
                          <m:t>𝜀</m:t>
                        </m:r>
                      </m:e>
                      <m:sub>
                        <m:r>
                          <a:rPr lang="es-CL" sz="2000" i="1">
                            <a:solidFill>
                              <a:schemeClr val="tx1"/>
                            </a:solidFill>
                            <a:latin typeface="Cambria Math" panose="02040503050406030204" pitchFamily="18" charset="0"/>
                            <a:ea typeface="Calibri" panose="020F0502020204030204" pitchFamily="34" charset="0"/>
                          </a:rPr>
                          <m:t>𝑡</m:t>
                        </m:r>
                      </m:sub>
                    </m:sSub>
                    <m:r>
                      <a:rPr lang="es-CL" sz="2000" i="1">
                        <a:solidFill>
                          <a:schemeClr val="tx1"/>
                        </a:solidFill>
                        <a:latin typeface="Cambria Math" panose="02040503050406030204" pitchFamily="18" charset="0"/>
                        <a:ea typeface="Calibri" panose="020F0502020204030204" pitchFamily="34" charset="0"/>
                      </a:rPr>
                      <m:t> </m:t>
                    </m:r>
                  </m:oMath>
                </a14:m>
                <a:r>
                  <a:rPr lang="es-ES" sz="2000" dirty="0">
                    <a:solidFill>
                      <a:schemeClr val="tx1"/>
                    </a:solidFill>
                  </a:rPr>
                  <a:t>es el término de error estocástico que representa la parte no explicada por el modelo.</a:t>
                </a:r>
              </a:p>
              <a:p>
                <a:pPr marL="0" indent="0">
                  <a:buNone/>
                </a:pPr>
                <a14:m>
                  <m:oMath xmlns:m="http://schemas.openxmlformats.org/officeDocument/2006/math">
                    <m:r>
                      <a:rPr lang="es-ES" sz="2000" b="0" i="1" smtClean="0">
                        <a:solidFill>
                          <a:schemeClr val="tx1"/>
                        </a:solidFill>
                        <a:latin typeface="Cambria Math" panose="02040503050406030204" pitchFamily="18" charset="0"/>
                      </a:rPr>
                      <m:t>𝑞</m:t>
                    </m:r>
                  </m:oMath>
                </a14:m>
                <a:r>
                  <a:rPr lang="es-ES" sz="2000" dirty="0">
                    <a:solidFill>
                      <a:schemeClr val="tx1"/>
                    </a:solidFill>
                  </a:rPr>
                  <a:t> es el orden del proceso que indica cuántos términos de error pasados se están considerando en el modelo para predecir el valor actual de la serie de tiempo.</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658627"/>
              </a:xfrm>
              <a:blipFill>
                <a:blip r:embed="rId2"/>
                <a:stretch>
                  <a:fillRect l="-552"/>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8FEF82FA-3B34-7382-CA0A-F0D209902BED}"/>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54413330-8020-208F-CD03-A45A0DA2002F}"/>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0FB676BD-0959-4695-4D81-D9E8E069C3CB}"/>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298812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658627"/>
              </a:xfrm>
            </p:spPr>
            <p:txBody>
              <a:bodyPr>
                <a:normAutofit/>
              </a:bodyPr>
              <a:lstStyle/>
              <a:p>
                <a:pPr marL="0" indent="0">
                  <a:buNone/>
                </a:pPr>
                <a14:m>
                  <m:oMath xmlns:m="http://schemas.openxmlformats.org/officeDocument/2006/math">
                    <m:nary>
                      <m:naryPr>
                        <m:chr m:val="∑"/>
                        <m:ctrlPr>
                          <a:rPr lang="es-ES" sz="3200" i="1" smtClean="0">
                            <a:solidFill>
                              <a:schemeClr val="tx1"/>
                            </a:solidFill>
                            <a:latin typeface="Cambria Math" panose="02040503050406030204" pitchFamily="18" charset="0"/>
                          </a:rPr>
                        </m:ctrlPr>
                      </m:naryPr>
                      <m:sub>
                        <m:r>
                          <m:rPr>
                            <m:brk m:alnAt="23"/>
                          </m:rPr>
                          <a:rPr lang="es-ES" sz="3200" i="1">
                            <a:solidFill>
                              <a:schemeClr val="tx1"/>
                            </a:solidFill>
                            <a:latin typeface="Cambria Math" panose="02040503050406030204" pitchFamily="18" charset="0"/>
                          </a:rPr>
                          <m:t>𝑖</m:t>
                        </m:r>
                        <m:r>
                          <a:rPr lang="es-ES" sz="3200" i="1">
                            <a:solidFill>
                              <a:schemeClr val="tx1"/>
                            </a:solidFill>
                            <a:latin typeface="Cambria Math" panose="02040503050406030204" pitchFamily="18" charset="0"/>
                          </a:rPr>
                          <m:t>=1</m:t>
                        </m:r>
                      </m:sub>
                      <m:sup>
                        <m:r>
                          <a:rPr lang="es-ES" sz="3200" i="1">
                            <a:solidFill>
                              <a:schemeClr val="tx1"/>
                            </a:solidFill>
                            <a:latin typeface="Cambria Math" panose="02040503050406030204" pitchFamily="18" charset="0"/>
                          </a:rPr>
                          <m:t>𝑞</m:t>
                        </m:r>
                      </m:sup>
                      <m:e>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ES" sz="3200">
                                <a:solidFill>
                                  <a:schemeClr val="tx1"/>
                                </a:solidFill>
                                <a:latin typeface="Cambria Math" panose="02040503050406030204" pitchFamily="18" charset="0"/>
                              </a:rPr>
                              <m:t>ϕ</m:t>
                            </m:r>
                          </m:e>
                          <m:sub>
                            <m:r>
                              <a:rPr lang="es-ES" sz="3200" i="1">
                                <a:solidFill>
                                  <a:schemeClr val="tx1"/>
                                </a:solidFill>
                                <a:latin typeface="Cambria Math" panose="02040503050406030204" pitchFamily="18" charset="0"/>
                                <a:ea typeface="Calibri" panose="020F0502020204030204" pitchFamily="34" charset="0"/>
                              </a:rPr>
                              <m:t>𝑖</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l-GR" sz="3200" i="1">
                                <a:solidFill>
                                  <a:schemeClr val="tx1"/>
                                </a:solidFill>
                                <a:latin typeface="Cambria Math" panose="02040503050406030204" pitchFamily="18" charset="0"/>
                                <a:ea typeface="Calibri" panose="020F0502020204030204" pitchFamily="34" charset="0"/>
                              </a:rPr>
                              <m:t>𝜀</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m:t>
                            </m:r>
                            <m:r>
                              <a:rPr lang="es-ES" sz="3200" i="1">
                                <a:solidFill>
                                  <a:schemeClr val="tx1"/>
                                </a:solidFill>
                                <a:latin typeface="Cambria Math" panose="02040503050406030204" pitchFamily="18" charset="0"/>
                                <a:ea typeface="Calibri" panose="020F0502020204030204" pitchFamily="34" charset="0"/>
                              </a:rPr>
                              <m:t>𝑖</m:t>
                            </m:r>
                          </m:sub>
                        </m:sSub>
                      </m:e>
                    </m:nary>
                    <m:r>
                      <a:rPr lang="es-ES" sz="3200" i="1">
                        <a:solidFill>
                          <a:schemeClr val="tx1"/>
                        </a:solidFill>
                        <a:latin typeface="Cambria Math" panose="02040503050406030204" pitchFamily="18" charset="0"/>
                        <a:ea typeface="Calibri" panose="020F0502020204030204" pitchFamily="34" charset="0"/>
                      </a:rPr>
                      <m:t> </m:t>
                    </m:r>
                  </m:oMath>
                </a14:m>
                <a:r>
                  <a:rPr lang="es-ES" sz="2400" dirty="0">
                    <a:solidFill>
                      <a:schemeClr val="tx1"/>
                    </a:solidFill>
                  </a:rPr>
                  <a:t>representa las contribuciones de los términos de error pasados de la serie de tiempo, donde cada término de error pasado es multiplicado por su respectivo coeficiente de medias móviles.</a:t>
                </a:r>
              </a:p>
              <a:p>
                <a:pPr marL="0" indent="0">
                  <a:buNone/>
                </a:pPr>
                <a:r>
                  <a:rPr lang="es-ES" sz="2400" dirty="0">
                    <a:solidFill>
                      <a:schemeClr val="tx1"/>
                    </a:solidFill>
                  </a:rPr>
                  <a:t>Esta parte del modelo MA modela la dependencia de la serie de tiempo con respecto a sus propios términos de error pasados.</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658627"/>
              </a:xfrm>
              <a:blipFill>
                <a:blip r:embed="rId2"/>
                <a:stretch>
                  <a:fillRect l="-829" r="-884"/>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7118789E-0D30-1F26-C0DE-B718119EEE9E}"/>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B2C0A49D-1B56-0E69-16E3-F1DA76C9D2D3}"/>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28DC5AE8-0C0B-337F-7B65-E89B63064EE4}"/>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180457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658627"/>
              </a:xfrm>
            </p:spPr>
            <p:txBody>
              <a:bodyPr>
                <a:normAutofit/>
              </a:bodyPr>
              <a:lstStyle/>
              <a:p>
                <a:pPr marL="0" indent="0" algn="ctr">
                  <a:buNone/>
                </a:pPr>
                <a14:m>
                  <m:oMath xmlns:m="http://schemas.openxmlformats.org/officeDocument/2006/math">
                    <m:nary>
                      <m:naryPr>
                        <m:chr m:val="∑"/>
                        <m:ctrlPr>
                          <a:rPr lang="es-ES" sz="2800" i="1" smtClean="0">
                            <a:solidFill>
                              <a:schemeClr val="tx1"/>
                            </a:solidFill>
                            <a:latin typeface="Cambria Math" panose="02040503050406030204" pitchFamily="18" charset="0"/>
                          </a:rPr>
                        </m:ctrlPr>
                      </m:naryPr>
                      <m:sub>
                        <m:r>
                          <m:rPr>
                            <m:brk m:alnAt="23"/>
                          </m:rPr>
                          <a:rPr lang="es-ES" sz="2800" i="1">
                            <a:solidFill>
                              <a:schemeClr val="tx1"/>
                            </a:solidFill>
                            <a:latin typeface="Cambria Math" panose="02040503050406030204" pitchFamily="18" charset="0"/>
                          </a:rPr>
                          <m:t>𝑖</m:t>
                        </m:r>
                        <m:r>
                          <a:rPr lang="es-ES" sz="2800" i="1">
                            <a:solidFill>
                              <a:schemeClr val="tx1"/>
                            </a:solidFill>
                            <a:latin typeface="Cambria Math" panose="02040503050406030204" pitchFamily="18" charset="0"/>
                          </a:rPr>
                          <m:t>=1</m:t>
                        </m:r>
                      </m:sub>
                      <m:sup>
                        <m:r>
                          <a:rPr lang="es-ES" sz="2800" i="1">
                            <a:solidFill>
                              <a:schemeClr val="tx1"/>
                            </a:solidFill>
                            <a:latin typeface="Cambria Math" panose="02040503050406030204" pitchFamily="18" charset="0"/>
                          </a:rPr>
                          <m:t>𝑞</m:t>
                        </m:r>
                      </m:sup>
                      <m:e>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ES" sz="2800">
                                <a:solidFill>
                                  <a:schemeClr val="tx1"/>
                                </a:solidFill>
                                <a:latin typeface="Cambria Math" panose="02040503050406030204" pitchFamily="18" charset="0"/>
                              </a:rPr>
                              <m:t>ϕ</m:t>
                            </m:r>
                          </m:e>
                          <m:sub>
                            <m:r>
                              <a:rPr lang="es-ES" sz="2800" i="1">
                                <a:solidFill>
                                  <a:schemeClr val="tx1"/>
                                </a:solidFill>
                                <a:latin typeface="Cambria Math" panose="02040503050406030204" pitchFamily="18" charset="0"/>
                                <a:ea typeface="Calibri" panose="020F0502020204030204" pitchFamily="34" charset="0"/>
                              </a:rPr>
                              <m:t>𝑖</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m:t>
                            </m:r>
                            <m:r>
                              <a:rPr lang="es-ES" sz="2800" i="1">
                                <a:solidFill>
                                  <a:schemeClr val="tx1"/>
                                </a:solidFill>
                                <a:latin typeface="Cambria Math" panose="02040503050406030204" pitchFamily="18" charset="0"/>
                                <a:ea typeface="Calibri" panose="020F0502020204030204" pitchFamily="34" charset="0"/>
                              </a:rPr>
                              <m:t>𝑖</m:t>
                            </m:r>
                          </m:sub>
                        </m:sSub>
                        <m:r>
                          <a:rPr lang="es-ES" sz="2800" i="1">
                            <a:solidFill>
                              <a:schemeClr val="tx1"/>
                            </a:solidFill>
                            <a:latin typeface="Cambria Math" panose="02040503050406030204" pitchFamily="18" charset="0"/>
                            <a:ea typeface="Calibri" panose="020F0502020204030204" pitchFamily="34" charset="0"/>
                          </a:rPr>
                          <m:t> </m:t>
                        </m:r>
                      </m:e>
                    </m:nary>
                  </m:oMath>
                </a14:m>
                <a:r>
                  <a:rPr lang="es-ES" sz="2800" dirty="0">
                    <a:solidFill>
                      <a:schemeClr val="tx1"/>
                    </a:solidFill>
                  </a:rPr>
                  <a:t>= </a:t>
                </a:r>
                <a14:m>
                  <m:oMath xmlns:m="http://schemas.openxmlformats.org/officeDocument/2006/math">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ES" sz="2800">
                            <a:solidFill>
                              <a:schemeClr val="tx1"/>
                            </a:solidFill>
                            <a:latin typeface="Cambria Math" panose="02040503050406030204" pitchFamily="18" charset="0"/>
                          </a:rPr>
                          <m:t>ϕ</m:t>
                        </m:r>
                      </m:e>
                      <m:sub>
                        <m:r>
                          <a:rPr lang="es-ES" sz="2800" i="1">
                            <a:solidFill>
                              <a:schemeClr val="tx1"/>
                            </a:solidFill>
                            <a:latin typeface="Cambria Math" panose="02040503050406030204" pitchFamily="18" charset="0"/>
                            <a:ea typeface="Calibri" panose="020F0502020204030204" pitchFamily="34" charset="0"/>
                          </a:rPr>
                          <m:t>1</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−1</m:t>
                        </m:r>
                      </m:sub>
                    </m:sSub>
                    <m:r>
                      <a:rPr lang="es-ES" sz="2800" i="1">
                        <a:solidFill>
                          <a:schemeClr val="tx1"/>
                        </a:solidFill>
                        <a:latin typeface="Cambria Math" panose="02040503050406030204" pitchFamily="18" charset="0"/>
                        <a:ea typeface="Calibri" panose="020F0502020204030204" pitchFamily="34" charset="0"/>
                      </a:rPr>
                      <m:t>+</m:t>
                    </m:r>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ES" sz="2800">
                            <a:solidFill>
                              <a:schemeClr val="tx1"/>
                            </a:solidFill>
                            <a:latin typeface="Cambria Math" panose="02040503050406030204" pitchFamily="18" charset="0"/>
                          </a:rPr>
                          <m:t>ϕ</m:t>
                        </m:r>
                      </m:e>
                      <m:sub>
                        <m:r>
                          <a:rPr lang="es-ES" sz="2800" i="1">
                            <a:solidFill>
                              <a:schemeClr val="tx1"/>
                            </a:solidFill>
                            <a:latin typeface="Cambria Math" panose="02040503050406030204" pitchFamily="18" charset="0"/>
                            <a:ea typeface="Calibri" panose="020F0502020204030204" pitchFamily="34" charset="0"/>
                          </a:rPr>
                          <m:t>2</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−2</m:t>
                        </m:r>
                      </m:sub>
                    </m:sSub>
                    <m:r>
                      <a:rPr lang="es-ES" sz="2800" i="1">
                        <a:solidFill>
                          <a:schemeClr val="tx1"/>
                        </a:solidFill>
                        <a:latin typeface="Cambria Math" panose="02040503050406030204" pitchFamily="18" charset="0"/>
                        <a:ea typeface="Calibri" panose="020F0502020204030204" pitchFamily="34" charset="0"/>
                      </a:rPr>
                      <m:t>+ …+</m:t>
                    </m:r>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ES" sz="2800">
                            <a:solidFill>
                              <a:schemeClr val="tx1"/>
                            </a:solidFill>
                            <a:latin typeface="Cambria Math" panose="02040503050406030204" pitchFamily="18" charset="0"/>
                          </a:rPr>
                          <m:t>ϕ</m:t>
                        </m:r>
                      </m:e>
                      <m:sub>
                        <m:r>
                          <a:rPr lang="es-ES" sz="2800" i="1">
                            <a:solidFill>
                              <a:schemeClr val="tx1"/>
                            </a:solidFill>
                            <a:latin typeface="Cambria Math" panose="02040503050406030204" pitchFamily="18" charset="0"/>
                            <a:ea typeface="Calibri" panose="020F0502020204030204" pitchFamily="34" charset="0"/>
                          </a:rPr>
                          <m:t>𝑞</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m:t>
                        </m:r>
                        <m:r>
                          <a:rPr lang="es-ES" sz="2800" i="1">
                            <a:solidFill>
                              <a:schemeClr val="tx1"/>
                            </a:solidFill>
                            <a:latin typeface="Cambria Math" panose="02040503050406030204" pitchFamily="18" charset="0"/>
                            <a:ea typeface="Calibri" panose="020F0502020204030204" pitchFamily="34" charset="0"/>
                          </a:rPr>
                          <m:t>𝑞</m:t>
                        </m:r>
                      </m:sub>
                    </m:sSub>
                  </m:oMath>
                </a14:m>
                <a:endParaRPr lang="es-ES" sz="2400" dirty="0">
                  <a:solidFill>
                    <a:schemeClr val="tx1"/>
                  </a:solidFill>
                </a:endParaRPr>
              </a:p>
              <a:p>
                <a:pPr marL="0" indent="0" algn="just">
                  <a:buNone/>
                </a:pPr>
                <a:endParaRPr lang="es-ES" sz="2400" dirty="0">
                  <a:solidFill>
                    <a:schemeClr val="tx1"/>
                  </a:solidFill>
                </a:endParaRPr>
              </a:p>
              <a:p>
                <a:pPr marL="0" indent="0" algn="just">
                  <a:buNone/>
                </a:pP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m:rPr>
                            <m:sty m:val="p"/>
                          </m:rPr>
                          <a:rPr lang="es-ES" sz="2400">
                            <a:solidFill>
                              <a:schemeClr val="tx1"/>
                            </a:solidFill>
                            <a:latin typeface="Cambria Math" panose="02040503050406030204" pitchFamily="18" charset="0"/>
                          </a:rPr>
                          <m:t>ϕ</m:t>
                        </m:r>
                      </m:e>
                      <m:sub>
                        <m:r>
                          <a:rPr lang="es-ES" sz="2400" i="1">
                            <a:solidFill>
                              <a:schemeClr val="tx1"/>
                            </a:solidFill>
                            <a:latin typeface="Cambria Math" panose="02040503050406030204" pitchFamily="18" charset="0"/>
                            <a:ea typeface="Calibri" panose="020F0502020204030204" pitchFamily="34" charset="0"/>
                          </a:rPr>
                          <m:t>𝑖</m:t>
                        </m:r>
                      </m:sub>
                    </m:sSub>
                  </m:oMath>
                </a14:m>
                <a:r>
                  <a:rPr lang="es-ES" sz="2400" dirty="0">
                    <a:solidFill>
                      <a:schemeClr val="tx1"/>
                    </a:solidFill>
                  </a:rPr>
                  <a:t> son los coeficientes de medias móviles para </a:t>
                </a:r>
                <a14:m>
                  <m:oMath xmlns:m="http://schemas.openxmlformats.org/officeDocument/2006/math">
                    <m:r>
                      <a:rPr lang="es-ES" sz="2400" i="1">
                        <a:solidFill>
                          <a:schemeClr val="tx1"/>
                        </a:solidFill>
                        <a:latin typeface="Cambria Math" panose="02040503050406030204" pitchFamily="18" charset="0"/>
                        <a:ea typeface="Calibri" panose="020F0502020204030204" pitchFamily="34" charset="0"/>
                      </a:rPr>
                      <m:t>𝑖</m:t>
                    </m:r>
                    <m:r>
                      <a:rPr lang="es-ES" sz="2400" i="1">
                        <a:solidFill>
                          <a:schemeClr val="tx1"/>
                        </a:solidFill>
                        <a:latin typeface="Cambria Math" panose="02040503050406030204" pitchFamily="18" charset="0"/>
                        <a:ea typeface="Calibri" panose="020F0502020204030204" pitchFamily="34" charset="0"/>
                      </a:rPr>
                      <m:t>=1,2,…,</m:t>
                    </m:r>
                    <m:r>
                      <a:rPr lang="es-ES" sz="2400" i="1">
                        <a:solidFill>
                          <a:schemeClr val="tx1"/>
                        </a:solidFill>
                        <a:latin typeface="Cambria Math" panose="02040503050406030204" pitchFamily="18" charset="0"/>
                        <a:ea typeface="Calibri" panose="020F0502020204030204" pitchFamily="34" charset="0"/>
                      </a:rPr>
                      <m:t>𝑞</m:t>
                    </m:r>
                  </m:oMath>
                </a14:m>
                <a:r>
                  <a:rPr lang="es-ES" sz="2400" dirty="0">
                    <a:solidFill>
                      <a:schemeClr val="tx1"/>
                    </a:solidFill>
                  </a:rPr>
                  <a:t>, que indican la relación entre </a:t>
                </a: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a:rPr lang="es-MX" sz="2400" b="0" i="1" smtClean="0">
                            <a:solidFill>
                              <a:schemeClr val="tx1"/>
                            </a:solidFill>
                            <a:latin typeface="Cambria Math" panose="02040503050406030204" pitchFamily="18" charset="0"/>
                            <a:ea typeface="Calibri" panose="020F0502020204030204" pitchFamily="34" charset="0"/>
                          </a:rPr>
                          <m:t>𝑦</m:t>
                        </m:r>
                      </m:e>
                      <m:sub>
                        <m:r>
                          <a:rPr lang="es-CL" sz="2400" i="1">
                            <a:solidFill>
                              <a:schemeClr val="tx1"/>
                            </a:solidFill>
                            <a:latin typeface="Cambria Math" panose="02040503050406030204" pitchFamily="18" charset="0"/>
                            <a:ea typeface="Calibri" panose="020F0502020204030204" pitchFamily="34" charset="0"/>
                          </a:rPr>
                          <m:t>𝑡</m:t>
                        </m:r>
                      </m:sub>
                    </m:sSub>
                  </m:oMath>
                </a14:m>
                <a:r>
                  <a:rPr lang="es-ES" sz="2400" dirty="0">
                    <a:solidFill>
                      <a:schemeClr val="tx1"/>
                    </a:solidFill>
                  </a:rPr>
                  <a:t> y los términos de error pasados. Los coeficientes de medias móviles representan la fuerza y la dirección de la relación entre </a:t>
                </a: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𝑦</m:t>
                        </m:r>
                      </m:e>
                      <m:sub>
                        <m:r>
                          <a:rPr lang="es-CL" sz="2400" i="1">
                            <a:solidFill>
                              <a:schemeClr val="tx1"/>
                            </a:solidFill>
                            <a:latin typeface="Cambria Math" panose="02040503050406030204" pitchFamily="18" charset="0"/>
                            <a:ea typeface="Calibri" panose="020F0502020204030204" pitchFamily="34" charset="0"/>
                          </a:rPr>
                          <m:t>𝑡</m:t>
                        </m:r>
                      </m:sub>
                    </m:sSub>
                  </m:oMath>
                </a14:m>
                <a:r>
                  <a:rPr lang="es-ES" sz="2400" dirty="0">
                    <a:solidFill>
                      <a:schemeClr val="tx1"/>
                    </a:solidFill>
                  </a:rPr>
                  <a:t> y los términos de error pasados. Estos coeficientes se estiman a partir de los datos observados y se utilizan para construir el modelo MA.</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658627"/>
              </a:xfrm>
              <a:blipFill>
                <a:blip r:embed="rId2"/>
                <a:stretch>
                  <a:fillRect l="-829" r="-829"/>
                </a:stretch>
              </a:blipFill>
            </p:spPr>
            <p:txBody>
              <a:bodyPr/>
              <a:lstStyle/>
              <a:p>
                <a:r>
                  <a:rPr lang="es-CL">
                    <a:noFill/>
                  </a:rPr>
                  <a:t> </a:t>
                </a:r>
              </a:p>
            </p:txBody>
          </p:sp>
        </mc:Fallback>
      </mc:AlternateContent>
      <p:grpSp>
        <p:nvGrpSpPr>
          <p:cNvPr id="7" name="Grupo 6">
            <a:extLst>
              <a:ext uri="{FF2B5EF4-FFF2-40B4-BE49-F238E27FC236}">
                <a16:creationId xmlns:a16="http://schemas.microsoft.com/office/drawing/2014/main" id="{103B4626-0C4A-815F-A25C-FD28D7FCDA8B}"/>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23C592A3-B470-86D0-4087-BF079DE218D4}"/>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2BA9A977-2C00-9212-5B0E-AAD8014F6D58}"/>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275842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2090057"/>
                <a:ext cx="11029950" cy="4160335"/>
              </a:xfrm>
            </p:spPr>
            <p:txBody>
              <a:bodyPr>
                <a:normAutofit/>
              </a:bodyPr>
              <a:lstStyle/>
              <a:p>
                <a:pPr marL="0" indent="0">
                  <a:buNone/>
                </a:pPr>
                <a:r>
                  <a:rPr lang="es-ES" sz="2400" dirty="0">
                    <a:solidFill>
                      <a:schemeClr val="tx1"/>
                    </a:solidFill>
                  </a:rPr>
                  <a:t>Si consideramos el operador de rezago “</a:t>
                </a:r>
                <a:r>
                  <a:rPr lang="es-ES" sz="2400" i="1" dirty="0">
                    <a:solidFill>
                      <a:schemeClr val="tx1"/>
                    </a:solidFill>
                    <a:latin typeface="Times New Roman" panose="02020603050405020304" pitchFamily="18" charset="0"/>
                    <a:cs typeface="Times New Roman" panose="02020603050405020304" pitchFamily="18" charset="0"/>
                  </a:rPr>
                  <a:t>L</a:t>
                </a:r>
                <a:r>
                  <a:rPr lang="es-ES" sz="2400" dirty="0">
                    <a:solidFill>
                      <a:schemeClr val="tx1"/>
                    </a:solidFill>
                  </a:rPr>
                  <a:t>” para simplificar la ecuación y </a:t>
                </a:r>
                <a14:m>
                  <m:oMath xmlns:m="http://schemas.openxmlformats.org/officeDocument/2006/math">
                    <m:r>
                      <m:rPr>
                        <m:sty m:val="p"/>
                      </m:rPr>
                      <a:rPr lang="es-ES" sz="2800">
                        <a:solidFill>
                          <a:schemeClr val="tx1"/>
                        </a:solidFill>
                        <a:latin typeface="Cambria Math" panose="02040503050406030204" pitchFamily="18" charset="0"/>
                      </a:rPr>
                      <m:t>Φ</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𝑞</m:t>
                        </m:r>
                      </m:sup>
                    </m:sSup>
                    <m:r>
                      <a:rPr lang="es-ES" sz="2800" i="1">
                        <a:solidFill>
                          <a:schemeClr val="tx1"/>
                        </a:solidFill>
                        <a:latin typeface="Cambria Math" panose="02040503050406030204" pitchFamily="18" charset="0"/>
                      </a:rPr>
                      <m:t> </m:t>
                    </m:r>
                  </m:oMath>
                </a14:m>
                <a:r>
                  <a:rPr lang="es-ES" sz="2400" dirty="0">
                    <a:solidFill>
                      <a:schemeClr val="tx1"/>
                    </a:solidFill>
                  </a:rPr>
                  <a:t>como una función polinomial de orden </a:t>
                </a:r>
                <a:r>
                  <a:rPr lang="es-ES" sz="2400" i="1" dirty="0">
                    <a:solidFill>
                      <a:schemeClr val="tx1"/>
                    </a:solidFill>
                    <a:latin typeface="Times New Roman" panose="02020603050405020304" pitchFamily="18" charset="0"/>
                    <a:cs typeface="Times New Roman" panose="02020603050405020304" pitchFamily="18" charset="0"/>
                  </a:rPr>
                  <a:t>q</a:t>
                </a:r>
                <a:r>
                  <a:rPr lang="es-ES" sz="2400" dirty="0">
                    <a:solidFill>
                      <a:schemeClr val="tx1"/>
                    </a:solidFill>
                  </a:rPr>
                  <a:t> de </a:t>
                </a:r>
                <a:r>
                  <a:rPr lang="es-ES" sz="2400" i="1" dirty="0">
                    <a:solidFill>
                      <a:schemeClr val="tx1"/>
                    </a:solidFill>
                    <a:latin typeface="Times New Roman" panose="02020603050405020304" pitchFamily="18" charset="0"/>
                    <a:cs typeface="Times New Roman" panose="02020603050405020304" pitchFamily="18" charset="0"/>
                  </a:rPr>
                  <a:t>L</a:t>
                </a:r>
                <a:r>
                  <a:rPr lang="es-ES" sz="2400" dirty="0">
                    <a:solidFill>
                      <a:schemeClr val="tx1"/>
                    </a:solidFill>
                  </a:rPr>
                  <a:t>, en su lugar podemos definir un modelo de media móvil, </a:t>
                </a:r>
                <a14:m>
                  <m:oMath xmlns:m="http://schemas.openxmlformats.org/officeDocument/2006/math">
                    <m:r>
                      <m:rPr>
                        <m:sty m:val="p"/>
                      </m:rPr>
                      <a:rPr lang="es-ES" sz="2800" b="0" i="0" smtClean="0">
                        <a:solidFill>
                          <a:schemeClr val="tx1"/>
                        </a:solidFill>
                        <a:latin typeface="Cambria Math" panose="02040503050406030204" pitchFamily="18" charset="0"/>
                      </a:rPr>
                      <m:t>MA</m:t>
                    </m:r>
                    <m:r>
                      <a:rPr lang="es-ES" sz="2800" i="1">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𝑞</m:t>
                    </m:r>
                    <m:r>
                      <a:rPr lang="es-ES" sz="2800" i="1">
                        <a:solidFill>
                          <a:schemeClr val="tx1"/>
                        </a:solidFill>
                        <a:latin typeface="Cambria Math" panose="02040503050406030204" pitchFamily="18" charset="0"/>
                      </a:rPr>
                      <m:t>)</m:t>
                    </m:r>
                  </m:oMath>
                </a14:m>
                <a:r>
                  <a:rPr lang="es-ES" sz="2800" dirty="0">
                    <a:solidFill>
                      <a:schemeClr val="tx1"/>
                    </a:solidFill>
                  </a:rPr>
                  <a:t> </a:t>
                </a:r>
                <a:r>
                  <a:rPr lang="es-ES" sz="2400" dirty="0">
                    <a:solidFill>
                      <a:schemeClr val="tx1"/>
                    </a:solidFill>
                  </a:rPr>
                  <a:t>por:</a:t>
                </a:r>
              </a:p>
              <a:p>
                <a:pPr marL="0" indent="0">
                  <a:buNone/>
                </a:pPr>
                <a:endParaRPr lang="es-ES" sz="24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 sz="3600" i="1">
                              <a:solidFill>
                                <a:schemeClr val="tx1"/>
                              </a:solidFill>
                              <a:latin typeface="Cambria Math" panose="02040503050406030204" pitchFamily="18" charset="0"/>
                            </a:rPr>
                          </m:ctrlPr>
                        </m:sSubPr>
                        <m:e>
                          <m:r>
                            <a:rPr lang="es-ES" sz="3600" i="1">
                              <a:solidFill>
                                <a:schemeClr val="tx1"/>
                              </a:solidFill>
                              <a:latin typeface="Cambria Math" panose="02040503050406030204" pitchFamily="18" charset="0"/>
                            </a:rPr>
                            <m:t>𝑦</m:t>
                          </m:r>
                        </m:e>
                        <m:sub>
                          <m:r>
                            <a:rPr lang="es-ES" sz="3600" i="1">
                              <a:solidFill>
                                <a:schemeClr val="tx1"/>
                              </a:solidFill>
                              <a:latin typeface="Cambria Math" panose="02040503050406030204" pitchFamily="18" charset="0"/>
                            </a:rPr>
                            <m:t>𝑡</m:t>
                          </m:r>
                        </m:sub>
                      </m:sSub>
                      <m:r>
                        <a:rPr lang="es-ES" sz="3600" b="0" i="0" smtClean="0">
                          <a:solidFill>
                            <a:schemeClr val="tx1"/>
                          </a:solidFill>
                          <a:latin typeface="Cambria Math" panose="02040503050406030204" pitchFamily="18" charset="0"/>
                        </a:rPr>
                        <m:t>=</m:t>
                      </m:r>
                      <m:r>
                        <m:rPr>
                          <m:sty m:val="p"/>
                        </m:rPr>
                        <a:rPr lang="es-ES" sz="3600">
                          <a:solidFill>
                            <a:schemeClr val="tx1"/>
                          </a:solidFill>
                          <a:latin typeface="Cambria Math" panose="02040503050406030204" pitchFamily="18" charset="0"/>
                        </a:rPr>
                        <m:t>Φ</m:t>
                      </m:r>
                      <m:sSup>
                        <m:sSupPr>
                          <m:ctrlPr>
                            <a:rPr lang="es-ES" sz="3600" i="1">
                              <a:solidFill>
                                <a:schemeClr val="tx1"/>
                              </a:solidFill>
                              <a:latin typeface="Cambria Math" panose="02040503050406030204" pitchFamily="18" charset="0"/>
                            </a:rPr>
                          </m:ctrlPr>
                        </m:sSupPr>
                        <m:e>
                          <m:d>
                            <m:dPr>
                              <m:ctrlPr>
                                <a:rPr lang="es-ES" sz="3600" i="1">
                                  <a:solidFill>
                                    <a:schemeClr val="tx1"/>
                                  </a:solidFill>
                                  <a:latin typeface="Cambria Math" panose="02040503050406030204" pitchFamily="18" charset="0"/>
                                </a:rPr>
                              </m:ctrlPr>
                            </m:dPr>
                            <m:e>
                              <m:r>
                                <a:rPr lang="es-ES" sz="3600" i="1">
                                  <a:solidFill>
                                    <a:schemeClr val="tx1"/>
                                  </a:solidFill>
                                  <a:latin typeface="Cambria Math" panose="02040503050406030204" pitchFamily="18" charset="0"/>
                                </a:rPr>
                                <m:t>𝐿</m:t>
                              </m:r>
                            </m:e>
                          </m:d>
                        </m:e>
                        <m:sup>
                          <m:r>
                            <a:rPr lang="es-ES" sz="3600" i="1">
                              <a:solidFill>
                                <a:schemeClr val="tx1"/>
                              </a:solidFill>
                              <a:latin typeface="Cambria Math" panose="02040503050406030204" pitchFamily="18" charset="0"/>
                            </a:rPr>
                            <m:t>𝑞</m:t>
                          </m:r>
                        </m:sup>
                      </m:sSup>
                      <m:sSub>
                        <m:sSubPr>
                          <m:ctrlPr>
                            <a:rPr lang="es-ES" sz="3600" i="1">
                              <a:solidFill>
                                <a:schemeClr val="tx1"/>
                              </a:solidFill>
                              <a:latin typeface="Cambria Math" panose="02040503050406030204" pitchFamily="18" charset="0"/>
                              <a:ea typeface="Calibri" panose="020F0502020204030204" pitchFamily="34" charset="0"/>
                            </a:rPr>
                          </m:ctrlPr>
                        </m:sSubPr>
                        <m:e>
                          <m:r>
                            <a:rPr lang="el-GR" sz="3600" i="1">
                              <a:solidFill>
                                <a:schemeClr val="tx1"/>
                              </a:solidFill>
                              <a:latin typeface="Cambria Math" panose="02040503050406030204" pitchFamily="18" charset="0"/>
                              <a:ea typeface="Calibri" panose="020F0502020204030204" pitchFamily="34" charset="0"/>
                            </a:rPr>
                            <m:t>𝜀</m:t>
                          </m:r>
                        </m:e>
                        <m:sub>
                          <m:r>
                            <a:rPr lang="es-CL" sz="3600" i="1">
                              <a:solidFill>
                                <a:schemeClr val="tx1"/>
                              </a:solidFill>
                              <a:latin typeface="Cambria Math" panose="02040503050406030204" pitchFamily="18" charset="0"/>
                              <a:ea typeface="Calibri" panose="020F0502020204030204" pitchFamily="34" charset="0"/>
                            </a:rPr>
                            <m:t>𝑡</m:t>
                          </m:r>
                        </m:sub>
                      </m:sSub>
                      <m:r>
                        <a:rPr lang="es-ES" sz="3600" i="1">
                          <a:solidFill>
                            <a:schemeClr val="tx1"/>
                          </a:solidFill>
                          <a:latin typeface="Cambria Math" panose="02040503050406030204" pitchFamily="18" charset="0"/>
                          <a:ea typeface="Calibri" panose="020F0502020204030204" pitchFamily="34" charset="0"/>
                        </a:rPr>
                        <m:t>+</m:t>
                      </m:r>
                      <m:sSub>
                        <m:sSubPr>
                          <m:ctrlPr>
                            <a:rPr lang="es-ES" sz="3600" i="1">
                              <a:solidFill>
                                <a:schemeClr val="tx1"/>
                              </a:solidFill>
                              <a:latin typeface="Cambria Math" panose="02040503050406030204" pitchFamily="18" charset="0"/>
                              <a:ea typeface="Calibri" panose="020F0502020204030204" pitchFamily="34" charset="0"/>
                            </a:rPr>
                          </m:ctrlPr>
                        </m:sSubPr>
                        <m:e>
                          <m:r>
                            <a:rPr lang="el-GR" sz="3600" i="1">
                              <a:solidFill>
                                <a:schemeClr val="tx1"/>
                              </a:solidFill>
                              <a:latin typeface="Cambria Math" panose="02040503050406030204" pitchFamily="18" charset="0"/>
                              <a:ea typeface="Calibri" panose="020F0502020204030204" pitchFamily="34" charset="0"/>
                            </a:rPr>
                            <m:t>𝜀</m:t>
                          </m:r>
                        </m:e>
                        <m:sub>
                          <m:r>
                            <a:rPr lang="es-CL" sz="3600" i="1">
                              <a:solidFill>
                                <a:schemeClr val="tx1"/>
                              </a:solidFill>
                              <a:latin typeface="Cambria Math" panose="02040503050406030204" pitchFamily="18" charset="0"/>
                              <a:ea typeface="Calibri" panose="020F0502020204030204" pitchFamily="34" charset="0"/>
                            </a:rPr>
                            <m:t>𝑡</m:t>
                          </m:r>
                        </m:sub>
                      </m:sSub>
                    </m:oMath>
                  </m:oMathPara>
                </a14:m>
                <a:endParaRPr lang="es-ES" sz="3600" dirty="0">
                  <a:solidFill>
                    <a:schemeClr val="tx1"/>
                  </a:solidFill>
                </a:endParaRPr>
              </a:p>
              <a:p>
                <a:pPr marL="0" indent="0">
                  <a:buNone/>
                </a:pPr>
                <a:endParaRPr lang="es-ES" sz="2400" dirty="0">
                  <a:solidFill>
                    <a:schemeClr val="tx1"/>
                  </a:solidFill>
                </a:endParaRPr>
              </a:p>
              <a:p>
                <a:pPr marL="0" indent="0">
                  <a:buNone/>
                </a:pPr>
                <a:r>
                  <a:rPr lang="es-ES" sz="2400" dirty="0">
                    <a:solidFill>
                      <a:schemeClr val="tx1"/>
                    </a:solidFill>
                  </a:rPr>
                  <a:t>Tomando en cuenta que la constante ha sido absorbida en el polinomio </a:t>
                </a:r>
                <a14:m>
                  <m:oMath xmlns:m="http://schemas.openxmlformats.org/officeDocument/2006/math">
                    <m:r>
                      <m:rPr>
                        <m:sty m:val="p"/>
                      </m:rPr>
                      <a:rPr lang="es-ES" sz="2400">
                        <a:solidFill>
                          <a:schemeClr val="tx1"/>
                        </a:solidFill>
                        <a:latin typeface="Cambria Math" panose="02040503050406030204" pitchFamily="18" charset="0"/>
                      </a:rPr>
                      <m:t>Φ</m:t>
                    </m:r>
                  </m:oMath>
                </a14:m>
                <a:r>
                  <a:rPr lang="es-ES" sz="2400" dirty="0">
                    <a:solidFill>
                      <a:schemeClr val="tx1"/>
                    </a:solidFill>
                  </a:rPr>
                  <a:t>.</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2090057"/>
                <a:ext cx="11029950" cy="4160335"/>
              </a:xfrm>
              <a:blipFill>
                <a:blip r:embed="rId2"/>
                <a:stretch>
                  <a:fillRect l="-829" r="-497"/>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C875997F-7B14-84C2-7286-467E594F4BBC}"/>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CE0A32AF-09B4-59FC-404A-8EF49EE8F383}"/>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E4F46730-57C6-0A0B-D341-3155D6F6A665}"/>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478587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622D93-3571-2C1A-817B-3BF9086D5407}"/>
              </a:ext>
            </a:extLst>
          </p:cNvPr>
          <p:cNvSpPr>
            <a:spLocks noGrp="1"/>
          </p:cNvSpPr>
          <p:nvPr>
            <p:ph type="title"/>
          </p:nvPr>
        </p:nvSpPr>
        <p:spPr>
          <a:xfrm>
            <a:off x="581192" y="702156"/>
            <a:ext cx="11029616" cy="1013800"/>
          </a:xfrm>
        </p:spPr>
        <p:txBody>
          <a:bodyPr anchor="b">
            <a:normAutofit/>
          </a:bodyPr>
          <a:lstStyle/>
          <a:p>
            <a:r>
              <a:rPr lang="es-ES" dirty="0"/>
              <a:t>CONTENIDOS</a:t>
            </a:r>
          </a:p>
        </p:txBody>
      </p:sp>
      <p:graphicFrame>
        <p:nvGraphicFramePr>
          <p:cNvPr id="5" name="Marcador de contenido 2">
            <a:extLst>
              <a:ext uri="{FF2B5EF4-FFF2-40B4-BE49-F238E27FC236}">
                <a16:creationId xmlns:a16="http://schemas.microsoft.com/office/drawing/2014/main" id="{14B6ECE3-4BD0-BF23-62AD-03E37000161B}"/>
              </a:ext>
            </a:extLst>
          </p:cNvPr>
          <p:cNvGraphicFramePr>
            <a:graphicFrameLocks noGrp="1"/>
          </p:cNvGraphicFramePr>
          <p:nvPr>
            <p:ph idx="1"/>
            <p:extLst>
              <p:ext uri="{D42A27DB-BD31-4B8C-83A1-F6EECF244321}">
                <p14:modId xmlns:p14="http://schemas.microsoft.com/office/powerpoint/2010/main" val="2481184907"/>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3387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3. MODELO ARMA</a:t>
            </a:r>
          </a:p>
        </p:txBody>
      </p:sp>
      <p:sp>
        <p:nvSpPr>
          <p:cNvPr id="7" name="Marcador de contenido 2">
            <a:extLst>
              <a:ext uri="{FF2B5EF4-FFF2-40B4-BE49-F238E27FC236}">
                <a16:creationId xmlns:a16="http://schemas.microsoft.com/office/drawing/2014/main" id="{37264A16-2928-517B-FC5B-D8D1AAE237D5}"/>
              </a:ext>
            </a:extLst>
          </p:cNvPr>
          <p:cNvSpPr>
            <a:spLocks noGrp="1"/>
          </p:cNvSpPr>
          <p:nvPr>
            <p:ph idx="1"/>
          </p:nvPr>
        </p:nvSpPr>
        <p:spPr>
          <a:xfrm>
            <a:off x="581025" y="1963555"/>
            <a:ext cx="11029950" cy="608824"/>
          </a:xfrm>
        </p:spPr>
        <p:txBody>
          <a:bodyPr>
            <a:normAutofit/>
          </a:bodyPr>
          <a:lstStyle/>
          <a:p>
            <a:pPr marL="0" indent="0" algn="just">
              <a:buNone/>
            </a:pPr>
            <a:r>
              <a:rPr lang="es-ES" sz="2200" b="1" dirty="0">
                <a:cs typeface="Times New Roman" panose="02020603050405020304" pitchFamily="18" charset="0"/>
              </a:rPr>
              <a:t>MODELO AUTOREGRESIVO DE MEDIAS MÓVILES (ARMA)</a:t>
            </a:r>
          </a:p>
        </p:txBody>
      </p:sp>
      <p:graphicFrame>
        <p:nvGraphicFramePr>
          <p:cNvPr id="8" name="Marcador de contenido 2">
            <a:extLst>
              <a:ext uri="{FF2B5EF4-FFF2-40B4-BE49-F238E27FC236}">
                <a16:creationId xmlns:a16="http://schemas.microsoft.com/office/drawing/2014/main" id="{5790365D-07AA-C5C4-DE59-A69592FC7E3A}"/>
              </a:ext>
            </a:extLst>
          </p:cNvPr>
          <p:cNvGraphicFramePr>
            <a:graphicFrameLocks/>
          </p:cNvGraphicFramePr>
          <p:nvPr>
            <p:extLst>
              <p:ext uri="{D42A27DB-BD31-4B8C-83A1-F6EECF244321}">
                <p14:modId xmlns:p14="http://schemas.microsoft.com/office/powerpoint/2010/main" val="3292806247"/>
              </p:ext>
            </p:extLst>
          </p:nvPr>
        </p:nvGraphicFramePr>
        <p:xfrm>
          <a:off x="317968" y="2572379"/>
          <a:ext cx="11292840" cy="42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upo 2">
            <a:extLst>
              <a:ext uri="{FF2B5EF4-FFF2-40B4-BE49-F238E27FC236}">
                <a16:creationId xmlns:a16="http://schemas.microsoft.com/office/drawing/2014/main" id="{DF6631B1-A34F-D3B2-1E71-5C6167603DD3}"/>
              </a:ext>
            </a:extLst>
          </p:cNvPr>
          <p:cNvGrpSpPr/>
          <p:nvPr/>
        </p:nvGrpSpPr>
        <p:grpSpPr>
          <a:xfrm>
            <a:off x="10565528" y="716924"/>
            <a:ext cx="1045279" cy="1013800"/>
            <a:chOff x="10615767" y="694886"/>
            <a:chExt cx="1045279" cy="1013800"/>
          </a:xfrm>
        </p:grpSpPr>
        <p:sp>
          <p:nvSpPr>
            <p:cNvPr id="9" name="Elipse 8">
              <a:extLst>
                <a:ext uri="{FF2B5EF4-FFF2-40B4-BE49-F238E27FC236}">
                  <a16:creationId xmlns:a16="http://schemas.microsoft.com/office/drawing/2014/main" id="{18B8C11D-50D8-85A3-8E36-17AE63B75486}"/>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Dado con relleno sólido">
              <a:extLst>
                <a:ext uri="{FF2B5EF4-FFF2-40B4-BE49-F238E27FC236}">
                  <a16:creationId xmlns:a16="http://schemas.microsoft.com/office/drawing/2014/main" id="{4FAB7470-C39A-D10E-8ADF-5CAA1870769E}"/>
                </a:ext>
              </a:extLst>
            </p:cNvPr>
            <p:cNvSpPr/>
            <p:nvPr/>
          </p:nvSpPr>
          <p:spPr>
            <a:xfrm>
              <a:off x="10761784" y="853219"/>
              <a:ext cx="787437" cy="763724"/>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448634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3. MODELO ARMA</a:t>
            </a:r>
          </a:p>
        </p:txBody>
      </p:sp>
      <p:graphicFrame>
        <p:nvGraphicFramePr>
          <p:cNvPr id="10" name="CuadroTexto 4">
            <a:extLst>
              <a:ext uri="{FF2B5EF4-FFF2-40B4-BE49-F238E27FC236}">
                <a16:creationId xmlns:a16="http://schemas.microsoft.com/office/drawing/2014/main" id="{B49EDD61-5D85-2C49-E8B9-10D715CD3B6F}"/>
              </a:ext>
            </a:extLst>
          </p:cNvPr>
          <p:cNvGraphicFramePr/>
          <p:nvPr>
            <p:extLst>
              <p:ext uri="{D42A27DB-BD31-4B8C-83A1-F6EECF244321}">
                <p14:modId xmlns:p14="http://schemas.microsoft.com/office/powerpoint/2010/main" val="2741185549"/>
              </p:ext>
            </p:extLst>
          </p:nvPr>
        </p:nvGraphicFramePr>
        <p:xfrm>
          <a:off x="447816" y="2090056"/>
          <a:ext cx="11292840" cy="4360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o 2">
            <a:extLst>
              <a:ext uri="{FF2B5EF4-FFF2-40B4-BE49-F238E27FC236}">
                <a16:creationId xmlns:a16="http://schemas.microsoft.com/office/drawing/2014/main" id="{47F4628E-4015-5F2E-A580-00EECDD71ECB}"/>
              </a:ext>
            </a:extLst>
          </p:cNvPr>
          <p:cNvGrpSpPr/>
          <p:nvPr/>
        </p:nvGrpSpPr>
        <p:grpSpPr>
          <a:xfrm>
            <a:off x="10565528" y="716924"/>
            <a:ext cx="1045279" cy="1013800"/>
            <a:chOff x="10615767" y="694886"/>
            <a:chExt cx="1045279" cy="1013800"/>
          </a:xfrm>
        </p:grpSpPr>
        <p:sp>
          <p:nvSpPr>
            <p:cNvPr id="7" name="Elipse 6">
              <a:extLst>
                <a:ext uri="{FF2B5EF4-FFF2-40B4-BE49-F238E27FC236}">
                  <a16:creationId xmlns:a16="http://schemas.microsoft.com/office/drawing/2014/main" id="{FC5AA7B6-FEAB-46D8-B0AF-34F41F668EF3}"/>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Dado con relleno sólido">
              <a:extLst>
                <a:ext uri="{FF2B5EF4-FFF2-40B4-BE49-F238E27FC236}">
                  <a16:creationId xmlns:a16="http://schemas.microsoft.com/office/drawing/2014/main" id="{4BEEDFED-2542-FB0F-067A-B31EDFBF22B9}"/>
                </a:ext>
              </a:extLst>
            </p:cNvPr>
            <p:cNvSpPr/>
            <p:nvPr/>
          </p:nvSpPr>
          <p:spPr>
            <a:xfrm>
              <a:off x="10761784" y="853219"/>
              <a:ext cx="787437" cy="763724"/>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69444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3. MODELO ARMA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p:txBody>
              <a:bodyPr/>
              <a:lstStyle/>
              <a:p>
                <a:pPr marL="0" indent="0">
                  <a:buNone/>
                </a:pPr>
                <a:r>
                  <a:rPr lang="es-ES" sz="2400" dirty="0">
                    <a:solidFill>
                      <a:schemeClr val="tx1"/>
                    </a:solidFill>
                  </a:rPr>
                  <a:t> Un modelo </a:t>
                </a:r>
                <a14:m>
                  <m:oMath xmlns:m="http://schemas.openxmlformats.org/officeDocument/2006/math">
                    <m:r>
                      <m:rPr>
                        <m:sty m:val="p"/>
                      </m:rPr>
                      <a:rPr lang="es-ES" sz="2400" b="0" i="0" smtClean="0">
                        <a:solidFill>
                          <a:schemeClr val="tx1"/>
                        </a:solidFill>
                        <a:latin typeface="Cambria Math" panose="02040503050406030204" pitchFamily="18" charset="0"/>
                      </a:rPr>
                      <m:t>AR</m:t>
                    </m:r>
                    <m:r>
                      <m:rPr>
                        <m:sty m:val="p"/>
                      </m:rPr>
                      <a:rPr lang="es-ES" sz="2400">
                        <a:solidFill>
                          <a:schemeClr val="tx1"/>
                        </a:solidFill>
                        <a:latin typeface="Cambria Math" panose="02040503050406030204" pitchFamily="18" charset="0"/>
                      </a:rPr>
                      <m:t>MA</m:t>
                    </m:r>
                    <m:r>
                      <a:rPr lang="es-ES" sz="2400" i="1">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𝑝</m:t>
                    </m:r>
                    <m:r>
                      <a:rPr lang="es-ES" sz="2400" b="0" i="1" smtClean="0">
                        <a:solidFill>
                          <a:schemeClr val="tx1"/>
                        </a:solidFill>
                        <a:latin typeface="Cambria Math" panose="02040503050406030204" pitchFamily="18" charset="0"/>
                      </a:rPr>
                      <m:t>,</m:t>
                    </m:r>
                    <m:r>
                      <a:rPr lang="es-ES" sz="2400" i="1">
                        <a:solidFill>
                          <a:schemeClr val="tx1"/>
                        </a:solidFill>
                        <a:latin typeface="Cambria Math" panose="02040503050406030204" pitchFamily="18" charset="0"/>
                      </a:rPr>
                      <m:t>𝑞</m:t>
                    </m:r>
                    <m:r>
                      <a:rPr lang="es-ES" sz="2400" i="1">
                        <a:solidFill>
                          <a:schemeClr val="tx1"/>
                        </a:solidFill>
                        <a:latin typeface="Cambria Math" panose="02040503050406030204" pitchFamily="18" charset="0"/>
                      </a:rPr>
                      <m:t>)</m:t>
                    </m:r>
                  </m:oMath>
                </a14:m>
                <a:r>
                  <a:rPr lang="es-ES" sz="2400" dirty="0">
                    <a:solidFill>
                      <a:schemeClr val="tx1"/>
                    </a:solidFill>
                  </a:rPr>
                  <a:t> es simplemente la suma de los modelos</a:t>
                </a:r>
                <a14:m>
                  <m:oMath xmlns:m="http://schemas.openxmlformats.org/officeDocument/2006/math">
                    <m:r>
                      <a:rPr lang="es-ES" sz="2400" b="0" i="0" smtClean="0">
                        <a:solidFill>
                          <a:schemeClr val="tx1"/>
                        </a:solidFill>
                        <a:latin typeface="Cambria Math" panose="02040503050406030204" pitchFamily="18" charset="0"/>
                      </a:rPr>
                      <m:t> </m:t>
                    </m:r>
                    <m:r>
                      <m:rPr>
                        <m:sty m:val="p"/>
                      </m:rPr>
                      <a:rPr lang="es-ES" sz="2400">
                        <a:solidFill>
                          <a:schemeClr val="tx1"/>
                        </a:solidFill>
                        <a:latin typeface="Cambria Math" panose="02040503050406030204" pitchFamily="18" charset="0"/>
                      </a:rPr>
                      <m:t>AR</m:t>
                    </m:r>
                    <m:d>
                      <m:dPr>
                        <m:ctrlPr>
                          <a:rPr lang="es-ES" sz="2400" i="1">
                            <a:solidFill>
                              <a:schemeClr val="tx1"/>
                            </a:solidFill>
                            <a:latin typeface="Cambria Math" panose="02040503050406030204" pitchFamily="18" charset="0"/>
                          </a:rPr>
                        </m:ctrlPr>
                      </m:dPr>
                      <m:e>
                        <m:r>
                          <a:rPr lang="es-ES" sz="2400" i="1">
                            <a:solidFill>
                              <a:schemeClr val="tx1"/>
                            </a:solidFill>
                            <a:latin typeface="Cambria Math" panose="02040503050406030204" pitchFamily="18" charset="0"/>
                          </a:rPr>
                          <m:t>𝑝</m:t>
                        </m:r>
                      </m:e>
                    </m:d>
                  </m:oMath>
                </a14:m>
                <a:r>
                  <a:rPr lang="es-ES" sz="2400" dirty="0"/>
                  <a:t> y </a:t>
                </a:r>
                <a14:m>
                  <m:oMath xmlns:m="http://schemas.openxmlformats.org/officeDocument/2006/math">
                    <m:r>
                      <m:rPr>
                        <m:sty m:val="p"/>
                      </m:rPr>
                      <a:rPr lang="es-ES" sz="2400">
                        <a:solidFill>
                          <a:schemeClr val="tx1"/>
                        </a:solidFill>
                        <a:latin typeface="Cambria Math" panose="02040503050406030204" pitchFamily="18" charset="0"/>
                      </a:rPr>
                      <m:t>MA</m:t>
                    </m:r>
                    <m:r>
                      <a:rPr lang="es-ES" sz="2400" i="1">
                        <a:solidFill>
                          <a:schemeClr val="tx1"/>
                        </a:solidFill>
                        <a:latin typeface="Cambria Math" panose="02040503050406030204" pitchFamily="18" charset="0"/>
                      </a:rPr>
                      <m:t>(</m:t>
                    </m:r>
                    <m:r>
                      <a:rPr lang="es-ES" sz="2400" i="1">
                        <a:solidFill>
                          <a:schemeClr val="tx1"/>
                        </a:solidFill>
                        <a:latin typeface="Cambria Math" panose="02040503050406030204" pitchFamily="18" charset="0"/>
                      </a:rPr>
                      <m:t>𝑞</m:t>
                    </m:r>
                    <m:r>
                      <a:rPr lang="es-ES" sz="2400" i="1">
                        <a:solidFill>
                          <a:schemeClr val="tx1"/>
                        </a:solidFill>
                        <a:latin typeface="Cambria Math" panose="02040503050406030204" pitchFamily="18" charset="0"/>
                      </a:rPr>
                      <m:t>)</m:t>
                    </m:r>
                  </m:oMath>
                </a14:m>
                <a:r>
                  <a:rPr lang="es-ES" sz="2400" dirty="0"/>
                  <a:t>:</a:t>
                </a:r>
              </a:p>
              <a:p>
                <a:pPr marL="0" indent="0">
                  <a:buNone/>
                </a:pPr>
                <a:endParaRPr lang="es-ES" sz="2000" dirty="0"/>
              </a:p>
              <a:p>
                <a:pPr marL="0" indent="0">
                  <a:buNone/>
                </a:pPr>
                <a14:m>
                  <m:oMathPara xmlns:m="http://schemas.openxmlformats.org/officeDocument/2006/math">
                    <m:oMathParaPr>
                      <m:jc m:val="centerGroup"/>
                    </m:oMathParaPr>
                    <m:oMath xmlns:m="http://schemas.openxmlformats.org/officeDocument/2006/math">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a:solidFill>
                            <a:schemeClr val="tx1"/>
                          </a:solidFill>
                          <a:latin typeface="Cambria Math" panose="02040503050406030204" pitchFamily="18" charset="0"/>
                        </a:rPr>
                        <m:t>=</m:t>
                      </m:r>
                      <m:r>
                        <m:rPr>
                          <m:sty m:val="p"/>
                        </m:rPr>
                        <a:rPr lang="es-ES" sz="3200">
                          <a:solidFill>
                            <a:schemeClr val="tx1"/>
                          </a:solidFill>
                          <a:latin typeface="Cambria Math" panose="02040503050406030204" pitchFamily="18" charset="0"/>
                        </a:rPr>
                        <m:t>Θ</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r>
                                <a:rPr lang="es-ES" sz="3200" i="1">
                                  <a:solidFill>
                                    <a:schemeClr val="tx1"/>
                                  </a:solidFill>
                                  <a:latin typeface="Cambria Math" panose="02040503050406030204" pitchFamily="18" charset="0"/>
                                </a:rPr>
                                <m:t>𝐿</m:t>
                              </m:r>
                            </m:e>
                          </m:d>
                        </m:e>
                        <m:sup>
                          <m:r>
                            <a:rPr lang="es-ES" sz="3200" i="1">
                              <a:solidFill>
                                <a:schemeClr val="tx1"/>
                              </a:solidFill>
                              <a:latin typeface="Cambria Math" panose="02040503050406030204" pitchFamily="18" charset="0"/>
                            </a:rPr>
                            <m:t>𝑝</m:t>
                          </m:r>
                        </m:sup>
                      </m:s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b="0" i="0" smtClean="0">
                          <a:solidFill>
                            <a:schemeClr val="tx1"/>
                          </a:solidFill>
                          <a:latin typeface="Cambria Math" panose="02040503050406030204" pitchFamily="18" charset="0"/>
                        </a:rPr>
                        <m:t>+</m:t>
                      </m:r>
                      <m:r>
                        <m:rPr>
                          <m:sty m:val="p"/>
                        </m:rPr>
                        <a:rPr lang="es-ES" sz="3200" smtClean="0">
                          <a:solidFill>
                            <a:schemeClr val="tx1"/>
                          </a:solidFill>
                          <a:latin typeface="Cambria Math" panose="02040503050406030204" pitchFamily="18" charset="0"/>
                        </a:rPr>
                        <m:t>Φ</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r>
                                <a:rPr lang="es-ES" sz="3200" i="1">
                                  <a:solidFill>
                                    <a:schemeClr val="tx1"/>
                                  </a:solidFill>
                                  <a:latin typeface="Cambria Math" panose="02040503050406030204" pitchFamily="18" charset="0"/>
                                </a:rPr>
                                <m:t>𝐿</m:t>
                              </m:r>
                            </m:e>
                          </m:d>
                        </m:e>
                        <m:sup>
                          <m:r>
                            <a:rPr lang="es-ES" sz="3200" i="1">
                              <a:solidFill>
                                <a:schemeClr val="tx1"/>
                              </a:solidFill>
                              <a:latin typeface="Cambria Math" panose="02040503050406030204" pitchFamily="18" charset="0"/>
                            </a:rPr>
                            <m:t>𝑞</m:t>
                          </m:r>
                        </m:sup>
                      </m:sSup>
                      <m:sSub>
                        <m:sSubPr>
                          <m:ctrlPr>
                            <a:rPr lang="es-ES" sz="3200" i="1">
                              <a:solidFill>
                                <a:schemeClr val="tx1"/>
                              </a:solidFill>
                              <a:latin typeface="Cambria Math" panose="02040503050406030204" pitchFamily="18" charset="0"/>
                              <a:ea typeface="Calibri" panose="020F0502020204030204" pitchFamily="34" charset="0"/>
                            </a:rPr>
                          </m:ctrlPr>
                        </m:sSubPr>
                        <m:e>
                          <m:r>
                            <a:rPr lang="el-GR" sz="3200" i="1">
                              <a:solidFill>
                                <a:schemeClr val="tx1"/>
                              </a:solidFill>
                              <a:latin typeface="Cambria Math" panose="02040503050406030204" pitchFamily="18" charset="0"/>
                              <a:ea typeface="Calibri" panose="020F0502020204030204" pitchFamily="34" charset="0"/>
                            </a:rPr>
                            <m:t>𝜀</m:t>
                          </m:r>
                        </m:e>
                        <m:sub>
                          <m:r>
                            <a:rPr lang="es-CL" sz="3200" i="1">
                              <a:solidFill>
                                <a:schemeClr val="tx1"/>
                              </a:solidFill>
                              <a:latin typeface="Cambria Math" panose="02040503050406030204" pitchFamily="18" charset="0"/>
                              <a:ea typeface="Calibri" panose="020F0502020204030204" pitchFamily="34" charset="0"/>
                            </a:rPr>
                            <m:t>𝑡</m:t>
                          </m:r>
                        </m:sub>
                      </m:sSub>
                      <m:r>
                        <a:rPr lang="es-ES" sz="3200" i="1">
                          <a:solidFill>
                            <a:schemeClr val="tx1"/>
                          </a:solidFill>
                          <a:latin typeface="Cambria Math" panose="02040503050406030204" pitchFamily="18" charset="0"/>
                          <a:ea typeface="Calibri" panose="020F0502020204030204" pitchFamily="34" charset="0"/>
                        </a:rPr>
                        <m:t>+</m:t>
                      </m:r>
                      <m:sSub>
                        <m:sSubPr>
                          <m:ctrlPr>
                            <a:rPr lang="es-ES" sz="3200" i="1">
                              <a:solidFill>
                                <a:schemeClr val="tx1"/>
                              </a:solidFill>
                              <a:latin typeface="Cambria Math" panose="02040503050406030204" pitchFamily="18" charset="0"/>
                              <a:ea typeface="Calibri" panose="020F0502020204030204" pitchFamily="34" charset="0"/>
                            </a:rPr>
                          </m:ctrlPr>
                        </m:sSubPr>
                        <m:e>
                          <m:r>
                            <a:rPr lang="el-GR" sz="3200" i="1">
                              <a:solidFill>
                                <a:schemeClr val="tx1"/>
                              </a:solidFill>
                              <a:latin typeface="Cambria Math" panose="02040503050406030204" pitchFamily="18" charset="0"/>
                              <a:ea typeface="Calibri" panose="020F0502020204030204" pitchFamily="34" charset="0"/>
                            </a:rPr>
                            <m:t>𝜀</m:t>
                          </m:r>
                        </m:e>
                        <m:sub>
                          <m:r>
                            <a:rPr lang="es-CL" sz="3200" i="1">
                              <a:solidFill>
                                <a:schemeClr val="tx1"/>
                              </a:solidFill>
                              <a:latin typeface="Cambria Math" panose="02040503050406030204" pitchFamily="18" charset="0"/>
                              <a:ea typeface="Calibri" panose="020F0502020204030204" pitchFamily="34" charset="0"/>
                            </a:rPr>
                            <m:t>𝑡</m:t>
                          </m:r>
                        </m:sub>
                      </m:sSub>
                    </m:oMath>
                  </m:oMathPara>
                </a14:m>
                <a:endParaRPr lang="es-ES" sz="2400" dirty="0"/>
              </a:p>
              <a:p>
                <a:pPr marL="0" indent="0">
                  <a:buNone/>
                </a:pPr>
                <a:endParaRPr lang="es-ES" sz="2000" dirty="0"/>
              </a:p>
              <a:p>
                <a:pPr marL="0" indent="0">
                  <a:buNone/>
                </a:pPr>
                <a:endParaRPr lang="es-ES" dirty="0"/>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blipFill>
                <a:blip r:embed="rId2"/>
                <a:stretch>
                  <a:fillRect l="-5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3A3C3A89-0967-A030-7BE3-4B805CEED42E}"/>
                  </a:ext>
                </a:extLst>
              </p:cNvPr>
              <p:cNvSpPr txBox="1"/>
              <p:nvPr/>
            </p:nvSpPr>
            <p:spPr>
              <a:xfrm>
                <a:off x="4870238" y="4575355"/>
                <a:ext cx="86786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s-ES" sz="1800" smtClean="0">
                          <a:solidFill>
                            <a:schemeClr val="tx1"/>
                          </a:solidFill>
                          <a:latin typeface="Cambria Math" panose="02040503050406030204" pitchFamily="18" charset="0"/>
                        </a:rPr>
                        <m:t>AR</m:t>
                      </m:r>
                      <m:d>
                        <m:dPr>
                          <m:ctrlPr>
                            <a:rPr lang="es-ES" sz="1800" i="1">
                              <a:solidFill>
                                <a:schemeClr val="tx1"/>
                              </a:solidFill>
                              <a:latin typeface="Cambria Math" panose="02040503050406030204" pitchFamily="18" charset="0"/>
                            </a:rPr>
                          </m:ctrlPr>
                        </m:dPr>
                        <m:e>
                          <m:r>
                            <a:rPr lang="es-ES" sz="1800" i="1">
                              <a:solidFill>
                                <a:schemeClr val="tx1"/>
                              </a:solidFill>
                              <a:latin typeface="Cambria Math" panose="02040503050406030204" pitchFamily="18" charset="0"/>
                            </a:rPr>
                            <m:t>𝑝</m:t>
                          </m:r>
                        </m:e>
                      </m:d>
                    </m:oMath>
                  </m:oMathPara>
                </a14:m>
                <a:endParaRPr lang="es-ES" dirty="0"/>
              </a:p>
            </p:txBody>
          </p:sp>
        </mc:Choice>
        <mc:Fallback xmlns="">
          <p:sp>
            <p:nvSpPr>
              <p:cNvPr id="4" name="CuadroTexto 3">
                <a:extLst>
                  <a:ext uri="{FF2B5EF4-FFF2-40B4-BE49-F238E27FC236}">
                    <a16:creationId xmlns:a16="http://schemas.microsoft.com/office/drawing/2014/main" id="{3A3C3A89-0967-A030-7BE3-4B805CEED42E}"/>
                  </a:ext>
                </a:extLst>
              </p:cNvPr>
              <p:cNvSpPr txBox="1">
                <a:spLocks noRot="1" noChangeAspect="1" noMove="1" noResize="1" noEditPoints="1" noAdjustHandles="1" noChangeArrowheads="1" noChangeShapeType="1" noTextEdit="1"/>
              </p:cNvSpPr>
              <p:nvPr/>
            </p:nvSpPr>
            <p:spPr>
              <a:xfrm>
                <a:off x="4870238" y="4575355"/>
                <a:ext cx="867864" cy="369332"/>
              </a:xfrm>
              <a:prstGeom prst="rect">
                <a:avLst/>
              </a:prstGeom>
              <a:blipFill>
                <a:blip r:embed="rId3"/>
                <a:stretch>
                  <a:fillRect b="-8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2A06FDF8-6546-D3C8-6FE3-06EFD683B91C}"/>
                  </a:ext>
                </a:extLst>
              </p:cNvPr>
              <p:cNvSpPr txBox="1"/>
              <p:nvPr/>
            </p:nvSpPr>
            <p:spPr>
              <a:xfrm>
                <a:off x="6799882" y="4575355"/>
                <a:ext cx="98504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s-ES" sz="1800" smtClean="0">
                          <a:solidFill>
                            <a:schemeClr val="tx1"/>
                          </a:solidFill>
                          <a:latin typeface="Cambria Math" panose="02040503050406030204" pitchFamily="18" charset="0"/>
                        </a:rPr>
                        <m:t>MA</m:t>
                      </m:r>
                      <m:r>
                        <a:rPr lang="es-ES" sz="1800" i="1">
                          <a:solidFill>
                            <a:schemeClr val="tx1"/>
                          </a:solidFill>
                          <a:latin typeface="Cambria Math" panose="02040503050406030204" pitchFamily="18" charset="0"/>
                        </a:rPr>
                        <m:t>(</m:t>
                      </m:r>
                      <m:r>
                        <a:rPr lang="es-ES" sz="1800" i="1">
                          <a:solidFill>
                            <a:schemeClr val="tx1"/>
                          </a:solidFill>
                          <a:latin typeface="Cambria Math" panose="02040503050406030204" pitchFamily="18" charset="0"/>
                        </a:rPr>
                        <m:t>𝑞</m:t>
                      </m:r>
                      <m:r>
                        <a:rPr lang="es-ES" sz="1800" i="1">
                          <a:solidFill>
                            <a:schemeClr val="tx1"/>
                          </a:solidFill>
                          <a:latin typeface="Cambria Math" panose="02040503050406030204" pitchFamily="18" charset="0"/>
                        </a:rPr>
                        <m:t>)</m:t>
                      </m:r>
                    </m:oMath>
                  </m:oMathPara>
                </a14:m>
                <a:endParaRPr lang="es-ES" dirty="0"/>
              </a:p>
            </p:txBody>
          </p:sp>
        </mc:Choice>
        <mc:Fallback xmlns="">
          <p:sp>
            <p:nvSpPr>
              <p:cNvPr id="5" name="CuadroTexto 4">
                <a:extLst>
                  <a:ext uri="{FF2B5EF4-FFF2-40B4-BE49-F238E27FC236}">
                    <a16:creationId xmlns:a16="http://schemas.microsoft.com/office/drawing/2014/main" id="{2A06FDF8-6546-D3C8-6FE3-06EFD683B91C}"/>
                  </a:ext>
                </a:extLst>
              </p:cNvPr>
              <p:cNvSpPr txBox="1">
                <a:spLocks noRot="1" noChangeAspect="1" noMove="1" noResize="1" noEditPoints="1" noAdjustHandles="1" noChangeArrowheads="1" noChangeShapeType="1" noTextEdit="1"/>
              </p:cNvSpPr>
              <p:nvPr/>
            </p:nvSpPr>
            <p:spPr>
              <a:xfrm>
                <a:off x="6799882" y="4575355"/>
                <a:ext cx="985047" cy="369332"/>
              </a:xfrm>
              <a:prstGeom prst="rect">
                <a:avLst/>
              </a:prstGeom>
              <a:blipFill>
                <a:blip r:embed="rId4"/>
                <a:stretch>
                  <a:fillRect b="-15000"/>
                </a:stretch>
              </a:blipFill>
            </p:spPr>
            <p:txBody>
              <a:bodyPr/>
              <a:lstStyle/>
              <a:p>
                <a:r>
                  <a:rPr lang="es-ES">
                    <a:noFill/>
                  </a:rPr>
                  <a:t> </a:t>
                </a:r>
              </a:p>
            </p:txBody>
          </p:sp>
        </mc:Fallback>
      </mc:AlternateContent>
      <p:sp>
        <p:nvSpPr>
          <p:cNvPr id="6" name="Cerrar llave 5">
            <a:extLst>
              <a:ext uri="{FF2B5EF4-FFF2-40B4-BE49-F238E27FC236}">
                <a16:creationId xmlns:a16="http://schemas.microsoft.com/office/drawing/2014/main" id="{77407449-39B6-8670-EF95-ED1754B44E78}"/>
              </a:ext>
            </a:extLst>
          </p:cNvPr>
          <p:cNvSpPr/>
          <p:nvPr/>
        </p:nvSpPr>
        <p:spPr>
          <a:xfrm rot="5400000">
            <a:off x="7009837" y="3727379"/>
            <a:ext cx="238940" cy="1457015"/>
          </a:xfrm>
          <a:prstGeom prst="rightBrace">
            <a:avLst>
              <a:gd name="adj1" fmla="val 0"/>
              <a:gd name="adj2" fmla="val 46024"/>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ES"/>
          </a:p>
        </p:txBody>
      </p:sp>
      <p:sp>
        <p:nvSpPr>
          <p:cNvPr id="7" name="Cerrar llave 6">
            <a:extLst>
              <a:ext uri="{FF2B5EF4-FFF2-40B4-BE49-F238E27FC236}">
                <a16:creationId xmlns:a16="http://schemas.microsoft.com/office/drawing/2014/main" id="{7CC872AD-6531-F30F-C22F-3E7C82B76AAD}"/>
              </a:ext>
            </a:extLst>
          </p:cNvPr>
          <p:cNvSpPr/>
          <p:nvPr/>
        </p:nvSpPr>
        <p:spPr>
          <a:xfrm rot="5400000">
            <a:off x="5060457" y="3727380"/>
            <a:ext cx="238940" cy="1457013"/>
          </a:xfrm>
          <a:prstGeom prst="rightBrace">
            <a:avLst>
              <a:gd name="adj1" fmla="val 8333"/>
              <a:gd name="adj2" fmla="val 46024"/>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s-ES"/>
          </a:p>
        </p:txBody>
      </p:sp>
      <p:grpSp>
        <p:nvGrpSpPr>
          <p:cNvPr id="11" name="Grupo 10">
            <a:extLst>
              <a:ext uri="{FF2B5EF4-FFF2-40B4-BE49-F238E27FC236}">
                <a16:creationId xmlns:a16="http://schemas.microsoft.com/office/drawing/2014/main" id="{167B0845-6F25-E8E2-6D37-7E8005563C53}"/>
              </a:ext>
            </a:extLst>
          </p:cNvPr>
          <p:cNvGrpSpPr/>
          <p:nvPr/>
        </p:nvGrpSpPr>
        <p:grpSpPr>
          <a:xfrm>
            <a:off x="10565528" y="716924"/>
            <a:ext cx="1045279" cy="1013800"/>
            <a:chOff x="10615767" y="694886"/>
            <a:chExt cx="1045279" cy="1013800"/>
          </a:xfrm>
        </p:grpSpPr>
        <p:sp>
          <p:nvSpPr>
            <p:cNvPr id="12" name="Elipse 11">
              <a:extLst>
                <a:ext uri="{FF2B5EF4-FFF2-40B4-BE49-F238E27FC236}">
                  <a16:creationId xmlns:a16="http://schemas.microsoft.com/office/drawing/2014/main" id="{432341A4-F516-7079-277E-3387CFB42558}"/>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3" name="Rectángulo 12" descr="Dado con relleno sólido">
              <a:extLst>
                <a:ext uri="{FF2B5EF4-FFF2-40B4-BE49-F238E27FC236}">
                  <a16:creationId xmlns:a16="http://schemas.microsoft.com/office/drawing/2014/main" id="{2C021E41-83F9-4ABA-A1CA-EFC77C838757}"/>
                </a:ext>
              </a:extLst>
            </p:cNvPr>
            <p:cNvSpPr/>
            <p:nvPr/>
          </p:nvSpPr>
          <p:spPr>
            <a:xfrm>
              <a:off x="10761784" y="853219"/>
              <a:ext cx="787437" cy="763724"/>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916608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t>
            </a:r>
            <a:r>
              <a:rPr lang="es-ES" dirty="0" err="1"/>
              <a:t>ARiMA</a:t>
            </a:r>
            <a:endParaRPr lang="es-ES" dirty="0"/>
          </a:p>
        </p:txBody>
      </p:sp>
      <p:graphicFrame>
        <p:nvGraphicFramePr>
          <p:cNvPr id="9" name="Marcador de contenido 2">
            <a:extLst>
              <a:ext uri="{FF2B5EF4-FFF2-40B4-BE49-F238E27FC236}">
                <a16:creationId xmlns:a16="http://schemas.microsoft.com/office/drawing/2014/main" id="{86AC20B9-2F2F-6703-077A-45EAB4EEC0C8}"/>
              </a:ext>
            </a:extLst>
          </p:cNvPr>
          <p:cNvGraphicFramePr/>
          <p:nvPr>
            <p:extLst>
              <p:ext uri="{D42A27DB-BD31-4B8C-83A1-F6EECF244321}">
                <p14:modId xmlns:p14="http://schemas.microsoft.com/office/powerpoint/2010/main" val="665067401"/>
              </p:ext>
            </p:extLst>
          </p:nvPr>
        </p:nvGraphicFramePr>
        <p:xfrm>
          <a:off x="694915" y="1987871"/>
          <a:ext cx="11292840" cy="4744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Marcador de contenido 2">
            <a:extLst>
              <a:ext uri="{FF2B5EF4-FFF2-40B4-BE49-F238E27FC236}">
                <a16:creationId xmlns:a16="http://schemas.microsoft.com/office/drawing/2014/main" id="{EA23E8FD-EE31-88C5-3A18-FDE80EA8A744}"/>
              </a:ext>
            </a:extLst>
          </p:cNvPr>
          <p:cNvSpPr>
            <a:spLocks noGrp="1"/>
          </p:cNvSpPr>
          <p:nvPr>
            <p:ph idx="1"/>
          </p:nvPr>
        </p:nvSpPr>
        <p:spPr>
          <a:xfrm>
            <a:off x="581025" y="1963555"/>
            <a:ext cx="11029950" cy="608824"/>
          </a:xfrm>
        </p:spPr>
        <p:txBody>
          <a:bodyPr>
            <a:normAutofit/>
          </a:bodyPr>
          <a:lstStyle/>
          <a:p>
            <a:pPr marL="0" indent="0" algn="just">
              <a:buNone/>
            </a:pPr>
            <a:r>
              <a:rPr lang="es-ES" sz="2200" b="1" dirty="0">
                <a:cs typeface="Times New Roman" panose="02020603050405020304" pitchFamily="18" charset="0"/>
              </a:rPr>
              <a:t>MODELO AUTOREGRESIVO INTEGRADO DE MEDIA MÓVIL (ARIMA)</a:t>
            </a:r>
          </a:p>
        </p:txBody>
      </p:sp>
      <p:grpSp>
        <p:nvGrpSpPr>
          <p:cNvPr id="3" name="Grupo 2">
            <a:extLst>
              <a:ext uri="{FF2B5EF4-FFF2-40B4-BE49-F238E27FC236}">
                <a16:creationId xmlns:a16="http://schemas.microsoft.com/office/drawing/2014/main" id="{36F92A55-4795-5A1F-5470-2D34E1359297}"/>
              </a:ext>
            </a:extLst>
          </p:cNvPr>
          <p:cNvGrpSpPr/>
          <p:nvPr/>
        </p:nvGrpSpPr>
        <p:grpSpPr>
          <a:xfrm>
            <a:off x="10565528" y="716924"/>
            <a:ext cx="1045279" cy="1013800"/>
            <a:chOff x="10615767" y="694886"/>
            <a:chExt cx="1045279" cy="1013800"/>
          </a:xfrm>
        </p:grpSpPr>
        <p:sp>
          <p:nvSpPr>
            <p:cNvPr id="7" name="Elipse 6">
              <a:extLst>
                <a:ext uri="{FF2B5EF4-FFF2-40B4-BE49-F238E27FC236}">
                  <a16:creationId xmlns:a16="http://schemas.microsoft.com/office/drawing/2014/main" id="{438DE852-23EC-A205-C6EF-823FD0BEE748}"/>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Dado con relleno sólido">
              <a:extLst>
                <a:ext uri="{FF2B5EF4-FFF2-40B4-BE49-F238E27FC236}">
                  <a16:creationId xmlns:a16="http://schemas.microsoft.com/office/drawing/2014/main" id="{6B2F926B-CB19-884F-B9FA-1C2BD5C7C3A4}"/>
                </a:ext>
              </a:extLst>
            </p:cNvPr>
            <p:cNvSpPr/>
            <p:nvPr/>
          </p:nvSpPr>
          <p:spPr>
            <a:xfrm>
              <a:off x="10761784" y="853219"/>
              <a:ext cx="787437" cy="763724"/>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75054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t>
            </a:r>
            <a:r>
              <a:rPr lang="es-ES" dirty="0" err="1"/>
              <a:t>ARiMA</a:t>
            </a:r>
            <a:endParaRPr lang="es-ES" dirty="0"/>
          </a:p>
        </p:txBody>
      </p:sp>
      <p:sp>
        <p:nvSpPr>
          <p:cNvPr id="10" name="Marcador de contenido 9">
            <a:extLst>
              <a:ext uri="{FF2B5EF4-FFF2-40B4-BE49-F238E27FC236}">
                <a16:creationId xmlns:a16="http://schemas.microsoft.com/office/drawing/2014/main" id="{B52C7F7E-30FB-D01A-DB7F-E053F6622E4C}"/>
              </a:ext>
            </a:extLst>
          </p:cNvPr>
          <p:cNvSpPr>
            <a:spLocks noGrp="1"/>
          </p:cNvSpPr>
          <p:nvPr>
            <p:ph idx="1"/>
          </p:nvPr>
        </p:nvSpPr>
        <p:spPr>
          <a:xfrm>
            <a:off x="581191" y="2034929"/>
            <a:ext cx="11029615" cy="723478"/>
          </a:xfrm>
        </p:spPr>
        <p:txBody>
          <a:bodyPr/>
          <a:lstStyle/>
          <a:p>
            <a:pPr marL="0" indent="0">
              <a:buNone/>
            </a:pPr>
            <a:r>
              <a:rPr lang="es-ES" sz="1800" kern="1200" dirty="0"/>
              <a:t>El modelo</a:t>
            </a:r>
            <a:r>
              <a:rPr lang="es-ES" sz="1800" b="1" kern="1200" dirty="0"/>
              <a:t> ARIMA </a:t>
            </a:r>
            <a:r>
              <a:rPr lang="es-ES" sz="1800" kern="1200" dirty="0"/>
              <a:t>es una combinación de tres componentes principales:</a:t>
            </a:r>
            <a:endParaRPr lang="es-ES" dirty="0"/>
          </a:p>
        </p:txBody>
      </p:sp>
      <p:graphicFrame>
        <p:nvGraphicFramePr>
          <p:cNvPr id="11" name="Marcador de contenido 2">
            <a:extLst>
              <a:ext uri="{FF2B5EF4-FFF2-40B4-BE49-F238E27FC236}">
                <a16:creationId xmlns:a16="http://schemas.microsoft.com/office/drawing/2014/main" id="{014FE48C-ECDA-8CA3-2E5A-3410719F4836}"/>
              </a:ext>
            </a:extLst>
          </p:cNvPr>
          <p:cNvGraphicFramePr/>
          <p:nvPr>
            <p:extLst>
              <p:ext uri="{D42A27DB-BD31-4B8C-83A1-F6EECF244321}">
                <p14:modId xmlns:p14="http://schemas.microsoft.com/office/powerpoint/2010/main" val="2761191733"/>
              </p:ext>
            </p:extLst>
          </p:nvPr>
        </p:nvGraphicFramePr>
        <p:xfrm>
          <a:off x="581190" y="2758407"/>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upo 2">
            <a:extLst>
              <a:ext uri="{FF2B5EF4-FFF2-40B4-BE49-F238E27FC236}">
                <a16:creationId xmlns:a16="http://schemas.microsoft.com/office/drawing/2014/main" id="{7EDD1FCA-6074-6B7A-45C2-5ACEBED59980}"/>
              </a:ext>
            </a:extLst>
          </p:cNvPr>
          <p:cNvGrpSpPr/>
          <p:nvPr/>
        </p:nvGrpSpPr>
        <p:grpSpPr>
          <a:xfrm>
            <a:off x="10565528" y="716924"/>
            <a:ext cx="1045279" cy="1013800"/>
            <a:chOff x="10615767" y="694886"/>
            <a:chExt cx="1045279" cy="1013800"/>
          </a:xfrm>
        </p:grpSpPr>
        <p:sp>
          <p:nvSpPr>
            <p:cNvPr id="7" name="Elipse 6">
              <a:extLst>
                <a:ext uri="{FF2B5EF4-FFF2-40B4-BE49-F238E27FC236}">
                  <a16:creationId xmlns:a16="http://schemas.microsoft.com/office/drawing/2014/main" id="{3A3BADC1-10CA-0C34-2CB6-2866958ACAEA}"/>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Dado con relleno sólido">
              <a:extLst>
                <a:ext uri="{FF2B5EF4-FFF2-40B4-BE49-F238E27FC236}">
                  <a16:creationId xmlns:a16="http://schemas.microsoft.com/office/drawing/2014/main" id="{D5BBA4BE-7C02-CC6C-7091-590C98F54176}"/>
                </a:ext>
              </a:extLst>
            </p:cNvPr>
            <p:cNvSpPr/>
            <p:nvPr/>
          </p:nvSpPr>
          <p:spPr>
            <a:xfrm>
              <a:off x="10761784" y="853219"/>
              <a:ext cx="787437" cy="763724"/>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631632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t>
            </a:r>
            <a:r>
              <a:rPr lang="es-ES" dirty="0" err="1"/>
              <a:t>ARiMA</a:t>
            </a:r>
            <a:endParaRPr lang="es-ES" dirty="0"/>
          </a:p>
        </p:txBody>
      </p:sp>
      <p:sp>
        <p:nvSpPr>
          <p:cNvPr id="3" name="Marcador de contenido 2">
            <a:extLst>
              <a:ext uri="{FF2B5EF4-FFF2-40B4-BE49-F238E27FC236}">
                <a16:creationId xmlns:a16="http://schemas.microsoft.com/office/drawing/2014/main" id="{01FC7D90-BBE2-357F-92A5-0E1E8F0600ED}"/>
              </a:ext>
            </a:extLst>
          </p:cNvPr>
          <p:cNvSpPr txBox="1">
            <a:spLocks/>
          </p:cNvSpPr>
          <p:nvPr/>
        </p:nvSpPr>
        <p:spPr>
          <a:xfrm>
            <a:off x="581192" y="2441748"/>
            <a:ext cx="11029615" cy="3417051"/>
          </a:xfrm>
          <a:prstGeom prst="rect">
            <a:avLst/>
          </a:prstGeom>
          <a:solidFill>
            <a:schemeClr val="tx2">
              <a:lumMod val="10000"/>
              <a:lumOff val="90000"/>
            </a:schemeClr>
          </a:solidFill>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ES" dirty="0"/>
              <a:t>Un modelo ARIMA(p, d, q) tiene 𝑝 términos </a:t>
            </a:r>
            <a:r>
              <a:rPr lang="es-ES" dirty="0" err="1"/>
              <a:t>autoregresivos</a:t>
            </a:r>
            <a:r>
              <a:rPr lang="es-ES" dirty="0"/>
              <a:t>, 𝑞 términos de media móvil y ha sido diferenciado 𝑑 veces para lograr estacionariedad. </a:t>
            </a:r>
          </a:p>
          <a:p>
            <a:pPr marL="0" indent="0">
              <a:buNone/>
            </a:pPr>
            <a:r>
              <a:rPr lang="es-ES" dirty="0"/>
              <a:t>Donde:</a:t>
            </a:r>
          </a:p>
          <a:p>
            <a:r>
              <a:rPr lang="es-ES" dirty="0"/>
              <a:t>𝑝 es el orden del componente </a:t>
            </a:r>
            <a:r>
              <a:rPr lang="es-ES" dirty="0" err="1"/>
              <a:t>autoregresivo</a:t>
            </a:r>
            <a:r>
              <a:rPr lang="es-ES" dirty="0"/>
              <a:t> (AR).</a:t>
            </a:r>
          </a:p>
          <a:p>
            <a:r>
              <a:rPr lang="es-ES" dirty="0"/>
              <a:t>𝑑 es el orden de integración, es decir, el número de diferencias necesarias para hacer estacionaria la serie de tiempo.</a:t>
            </a:r>
          </a:p>
          <a:p>
            <a:r>
              <a:rPr lang="es-ES" dirty="0"/>
              <a:t>𝑞 es el orden del componente de media móvil (MA).</a:t>
            </a:r>
          </a:p>
          <a:p>
            <a:pPr marL="0" indent="0">
              <a:buNone/>
            </a:pPr>
            <a:r>
              <a:rPr lang="es-ES" dirty="0"/>
              <a:t>La identificación de los parámetros adecuados 𝑝, 𝑑 y 𝑞 es esencial para construir un modelo ARIMA efectivo.</a:t>
            </a:r>
          </a:p>
        </p:txBody>
      </p:sp>
      <p:grpSp>
        <p:nvGrpSpPr>
          <p:cNvPr id="7" name="Grupo 6">
            <a:extLst>
              <a:ext uri="{FF2B5EF4-FFF2-40B4-BE49-F238E27FC236}">
                <a16:creationId xmlns:a16="http://schemas.microsoft.com/office/drawing/2014/main" id="{60242518-306A-3390-7885-BB4C1B06DA7B}"/>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8AA79CAE-57C0-F614-A920-F87F3975848A}"/>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3EC0EB9E-CBF5-BE08-6910-BA81E16EA06D}"/>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208067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ARIMA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a:xfrm>
                <a:off x="581192" y="2180496"/>
                <a:ext cx="11029615" cy="4290642"/>
              </a:xfrm>
            </p:spPr>
            <p:txBody>
              <a:bodyPr>
                <a:normAutofit lnSpcReduction="10000"/>
              </a:bodyPr>
              <a:lstStyle/>
              <a:p>
                <a:pPr marL="0" indent="0">
                  <a:buNone/>
                </a:pPr>
                <a:r>
                  <a:rPr lang="es-ES" sz="2400" dirty="0">
                    <a:solidFill>
                      <a:schemeClr val="tx1"/>
                    </a:solidFill>
                  </a:rPr>
                  <a:t>Para ayudar a abordar datos no estacionarios, introducimos un operador de integración</a:t>
                </a:r>
                <a14:m>
                  <m:oMath xmlns:m="http://schemas.openxmlformats.org/officeDocument/2006/math">
                    <m:sSup>
                      <m:sSupPr>
                        <m:ctrlPr>
                          <a:rPr lang="es-ES" sz="2400" i="1">
                            <a:solidFill>
                              <a:schemeClr val="tx1"/>
                            </a:solidFill>
                            <a:latin typeface="Cambria Math" panose="02040503050406030204" pitchFamily="18" charset="0"/>
                          </a:rPr>
                        </m:ctrlPr>
                      </m:sSupPr>
                      <m:e>
                        <m:r>
                          <a:rPr lang="es-ES" sz="2400" b="0" i="0" smtClean="0">
                            <a:solidFill>
                              <a:schemeClr val="tx1"/>
                            </a:solidFill>
                            <a:latin typeface="Cambria Math" panose="02040503050406030204" pitchFamily="18" charset="0"/>
                          </a:rPr>
                          <m:t> </m:t>
                        </m:r>
                        <m:r>
                          <a:rPr lang="es-ES" sz="2400">
                            <a:solidFill>
                              <a:schemeClr val="tx1"/>
                            </a:solidFill>
                            <a:latin typeface="Cambria Math" panose="02040503050406030204" pitchFamily="18" charset="0"/>
                          </a:rPr>
                          <m:t>∆</m:t>
                        </m:r>
                      </m:e>
                      <m:sup>
                        <m:r>
                          <a:rPr lang="es-ES" sz="2400" i="1">
                            <a:solidFill>
                              <a:schemeClr val="tx1"/>
                            </a:solidFill>
                            <a:latin typeface="Cambria Math" panose="02040503050406030204" pitchFamily="18" charset="0"/>
                          </a:rPr>
                          <m:t>𝑑</m:t>
                        </m:r>
                      </m:sup>
                    </m:sSup>
                  </m:oMath>
                </a14:m>
                <a:r>
                  <a:rPr lang="es-ES" sz="2400" dirty="0">
                    <a:solidFill>
                      <a:schemeClr val="tx1"/>
                    </a:solidFill>
                  </a:rPr>
                  <a:t>(diferencia), definido de la siguiente manera:</a:t>
                </a:r>
              </a:p>
              <a:p>
                <a:pPr marL="0" indent="0">
                  <a:buNone/>
                </a:pPr>
                <a:endParaRPr lang="es-ES" sz="3000" dirty="0">
                  <a:solidFill>
                    <a:schemeClr val="tx1"/>
                  </a:solidFill>
                </a:endParaRPr>
              </a:p>
              <a:p>
                <a:pPr marL="0" indent="0" algn="ctr">
                  <a:buNone/>
                </a:pPr>
                <a14:m>
                  <m:oMathPara xmlns:m="http://schemas.openxmlformats.org/officeDocument/2006/math">
                    <m:oMathParaPr>
                      <m:jc m:val="center"/>
                    </m:oMathParaPr>
                    <m:oMath xmlns:m="http://schemas.openxmlformats.org/officeDocument/2006/math">
                      <m:sSup>
                        <m:sSupPr>
                          <m:ctrlPr>
                            <a:rPr lang="es-ES" sz="3500" i="1" smtClean="0">
                              <a:solidFill>
                                <a:schemeClr val="tx1"/>
                              </a:solidFill>
                              <a:latin typeface="Cambria Math" panose="02040503050406030204" pitchFamily="18" charset="0"/>
                            </a:rPr>
                          </m:ctrlPr>
                        </m:sSupPr>
                        <m:e>
                          <m:sSub>
                            <m:sSubPr>
                              <m:ctrlPr>
                                <a:rPr lang="es-ES" sz="3500" i="1">
                                  <a:solidFill>
                                    <a:schemeClr val="tx1"/>
                                  </a:solidFill>
                                  <a:latin typeface="Cambria Math" panose="02040503050406030204" pitchFamily="18" charset="0"/>
                                </a:rPr>
                              </m:ctrlPr>
                            </m:sSubPr>
                            <m:e>
                              <m:r>
                                <a:rPr lang="es-ES" sz="3500" i="1">
                                  <a:solidFill>
                                    <a:schemeClr val="tx1"/>
                                  </a:solidFill>
                                  <a:latin typeface="Cambria Math" panose="02040503050406030204" pitchFamily="18" charset="0"/>
                                </a:rPr>
                                <m:t>𝑦</m:t>
                              </m:r>
                            </m:e>
                            <m:sub>
                              <m:r>
                                <a:rPr lang="es-ES" sz="3500" i="1">
                                  <a:solidFill>
                                    <a:schemeClr val="tx1"/>
                                  </a:solidFill>
                                  <a:latin typeface="Cambria Math" panose="02040503050406030204" pitchFamily="18" charset="0"/>
                                </a:rPr>
                                <m:t>𝑡</m:t>
                              </m:r>
                            </m:sub>
                          </m:sSub>
                        </m:e>
                        <m:sup>
                          <m:r>
                            <a:rPr lang="es-ES" sz="3500" b="0" i="1" smtClean="0">
                              <a:solidFill>
                                <a:schemeClr val="tx1"/>
                              </a:solidFill>
                              <a:latin typeface="Cambria Math" panose="02040503050406030204" pitchFamily="18" charset="0"/>
                            </a:rPr>
                            <m:t>[</m:t>
                          </m:r>
                          <m:r>
                            <a:rPr lang="es-ES" sz="3500" b="0" i="1" smtClean="0">
                              <a:solidFill>
                                <a:schemeClr val="tx1"/>
                              </a:solidFill>
                              <a:latin typeface="Cambria Math" panose="02040503050406030204" pitchFamily="18" charset="0"/>
                            </a:rPr>
                            <m:t>𝑑</m:t>
                          </m:r>
                          <m:r>
                            <a:rPr lang="es-ES" sz="3500" b="0" i="1" smtClean="0">
                              <a:solidFill>
                                <a:schemeClr val="tx1"/>
                              </a:solidFill>
                              <a:latin typeface="Cambria Math" panose="02040503050406030204" pitchFamily="18" charset="0"/>
                            </a:rPr>
                            <m:t>]</m:t>
                          </m:r>
                        </m:sup>
                      </m:sSup>
                      <m:r>
                        <a:rPr lang="es-ES" sz="3500" b="0" i="1" smtClean="0">
                          <a:solidFill>
                            <a:schemeClr val="tx1"/>
                          </a:solidFill>
                          <a:latin typeface="Cambria Math" panose="02040503050406030204" pitchFamily="18" charset="0"/>
                        </a:rPr>
                        <m:t>=</m:t>
                      </m:r>
                      <m:sSup>
                        <m:sSupPr>
                          <m:ctrlPr>
                            <a:rPr lang="es-ES" sz="3500" i="1" smtClean="0">
                              <a:solidFill>
                                <a:schemeClr val="tx1"/>
                              </a:solidFill>
                              <a:latin typeface="Cambria Math" panose="02040503050406030204" pitchFamily="18" charset="0"/>
                            </a:rPr>
                          </m:ctrlPr>
                        </m:sSupPr>
                        <m:e>
                          <m:r>
                            <a:rPr lang="es-ES" sz="3500" i="0">
                              <a:solidFill>
                                <a:schemeClr val="tx1"/>
                              </a:solidFill>
                              <a:latin typeface="Cambria Math" panose="02040503050406030204" pitchFamily="18" charset="0"/>
                            </a:rPr>
                            <m:t>∆</m:t>
                          </m:r>
                        </m:e>
                        <m:sup>
                          <m:r>
                            <a:rPr lang="es-ES" sz="3500" i="1">
                              <a:solidFill>
                                <a:schemeClr val="tx1"/>
                              </a:solidFill>
                              <a:latin typeface="Cambria Math" panose="02040503050406030204" pitchFamily="18" charset="0"/>
                            </a:rPr>
                            <m:t>𝑑</m:t>
                          </m:r>
                        </m:sup>
                      </m:sSup>
                      <m:sSub>
                        <m:sSubPr>
                          <m:ctrlPr>
                            <a:rPr lang="es-ES" sz="3500" i="1">
                              <a:solidFill>
                                <a:schemeClr val="tx1"/>
                              </a:solidFill>
                              <a:latin typeface="Cambria Math" panose="02040503050406030204" pitchFamily="18" charset="0"/>
                            </a:rPr>
                          </m:ctrlPr>
                        </m:sSubPr>
                        <m:e>
                          <m:r>
                            <a:rPr lang="es-ES" sz="3500" i="1">
                              <a:solidFill>
                                <a:schemeClr val="tx1"/>
                              </a:solidFill>
                              <a:latin typeface="Cambria Math" panose="02040503050406030204" pitchFamily="18" charset="0"/>
                            </a:rPr>
                            <m:t>𝑦</m:t>
                          </m:r>
                        </m:e>
                        <m:sub>
                          <m:r>
                            <a:rPr lang="es-ES" sz="3500" i="1">
                              <a:solidFill>
                                <a:schemeClr val="tx1"/>
                              </a:solidFill>
                              <a:latin typeface="Cambria Math" panose="02040503050406030204" pitchFamily="18" charset="0"/>
                            </a:rPr>
                            <m:t>𝑡</m:t>
                          </m:r>
                        </m:sub>
                      </m:sSub>
                      <m:r>
                        <a:rPr lang="es-ES" sz="3500" b="0" i="1" smtClean="0">
                          <a:solidFill>
                            <a:schemeClr val="tx1"/>
                          </a:solidFill>
                          <a:latin typeface="Cambria Math" panose="02040503050406030204" pitchFamily="18" charset="0"/>
                        </a:rPr>
                        <m:t>=</m:t>
                      </m:r>
                      <m:sSup>
                        <m:sSupPr>
                          <m:ctrlPr>
                            <a:rPr lang="es-ES" sz="3500" i="1">
                              <a:solidFill>
                                <a:schemeClr val="tx1"/>
                              </a:solidFill>
                              <a:latin typeface="Cambria Math" panose="02040503050406030204" pitchFamily="18" charset="0"/>
                            </a:rPr>
                          </m:ctrlPr>
                        </m:sSupPr>
                        <m:e>
                          <m:sSub>
                            <m:sSubPr>
                              <m:ctrlPr>
                                <a:rPr lang="es-ES" sz="3500" i="1">
                                  <a:solidFill>
                                    <a:schemeClr val="tx1"/>
                                  </a:solidFill>
                                  <a:latin typeface="Cambria Math" panose="02040503050406030204" pitchFamily="18" charset="0"/>
                                </a:rPr>
                              </m:ctrlPr>
                            </m:sSubPr>
                            <m:e>
                              <m:r>
                                <a:rPr lang="es-ES" sz="3500" i="1">
                                  <a:solidFill>
                                    <a:schemeClr val="tx1"/>
                                  </a:solidFill>
                                  <a:latin typeface="Cambria Math" panose="02040503050406030204" pitchFamily="18" charset="0"/>
                                </a:rPr>
                                <m:t>𝑦</m:t>
                              </m:r>
                            </m:e>
                            <m:sub>
                              <m:r>
                                <a:rPr lang="es-ES" sz="3500" i="1">
                                  <a:solidFill>
                                    <a:schemeClr val="tx1"/>
                                  </a:solidFill>
                                  <a:latin typeface="Cambria Math" panose="02040503050406030204" pitchFamily="18" charset="0"/>
                                </a:rPr>
                                <m:t>𝑡</m:t>
                              </m:r>
                            </m:sub>
                          </m:sSub>
                        </m:e>
                        <m:sup>
                          <m:r>
                            <a:rPr lang="es-ES" sz="3500" i="1">
                              <a:solidFill>
                                <a:schemeClr val="tx1"/>
                              </a:solidFill>
                              <a:latin typeface="Cambria Math" panose="02040503050406030204" pitchFamily="18" charset="0"/>
                            </a:rPr>
                            <m:t>[</m:t>
                          </m:r>
                          <m:r>
                            <a:rPr lang="es-ES" sz="3500" i="1">
                              <a:solidFill>
                                <a:schemeClr val="tx1"/>
                              </a:solidFill>
                              <a:latin typeface="Cambria Math" panose="02040503050406030204" pitchFamily="18" charset="0"/>
                            </a:rPr>
                            <m:t>𝑑</m:t>
                          </m:r>
                          <m:r>
                            <a:rPr lang="es-ES" sz="3500" b="0" i="1" smtClean="0">
                              <a:solidFill>
                                <a:schemeClr val="tx1"/>
                              </a:solidFill>
                              <a:latin typeface="Cambria Math" panose="02040503050406030204" pitchFamily="18" charset="0"/>
                            </a:rPr>
                            <m:t>−1</m:t>
                          </m:r>
                          <m:r>
                            <a:rPr lang="es-ES" sz="3500" i="1">
                              <a:solidFill>
                                <a:schemeClr val="tx1"/>
                              </a:solidFill>
                              <a:latin typeface="Cambria Math" panose="02040503050406030204" pitchFamily="18" charset="0"/>
                            </a:rPr>
                            <m:t>]</m:t>
                          </m:r>
                        </m:sup>
                      </m:sSup>
                      <m:r>
                        <a:rPr lang="es-ES" sz="3500" b="0" i="1" smtClean="0">
                          <a:solidFill>
                            <a:schemeClr val="tx1"/>
                          </a:solidFill>
                          <a:latin typeface="Cambria Math" panose="02040503050406030204" pitchFamily="18" charset="0"/>
                        </a:rPr>
                        <m:t>−</m:t>
                      </m:r>
                      <m:sSup>
                        <m:sSupPr>
                          <m:ctrlPr>
                            <a:rPr lang="es-ES" sz="3500" i="1">
                              <a:solidFill>
                                <a:schemeClr val="tx1"/>
                              </a:solidFill>
                              <a:latin typeface="Cambria Math" panose="02040503050406030204" pitchFamily="18" charset="0"/>
                            </a:rPr>
                          </m:ctrlPr>
                        </m:sSupPr>
                        <m:e>
                          <m:sSub>
                            <m:sSubPr>
                              <m:ctrlPr>
                                <a:rPr lang="es-ES" sz="3500" i="1">
                                  <a:solidFill>
                                    <a:schemeClr val="tx1"/>
                                  </a:solidFill>
                                  <a:latin typeface="Cambria Math" panose="02040503050406030204" pitchFamily="18" charset="0"/>
                                </a:rPr>
                              </m:ctrlPr>
                            </m:sSubPr>
                            <m:e>
                              <m:r>
                                <a:rPr lang="es-ES" sz="3500" i="1">
                                  <a:solidFill>
                                    <a:schemeClr val="tx1"/>
                                  </a:solidFill>
                                  <a:latin typeface="Cambria Math" panose="02040503050406030204" pitchFamily="18" charset="0"/>
                                </a:rPr>
                                <m:t>𝑦</m:t>
                              </m:r>
                            </m:e>
                            <m:sub>
                              <m:r>
                                <a:rPr lang="es-ES" sz="3500" i="1">
                                  <a:solidFill>
                                    <a:schemeClr val="tx1"/>
                                  </a:solidFill>
                                  <a:latin typeface="Cambria Math" panose="02040503050406030204" pitchFamily="18" charset="0"/>
                                </a:rPr>
                                <m:t>𝑡</m:t>
                              </m:r>
                              <m:r>
                                <a:rPr lang="es-ES" sz="3500" b="0" i="1" smtClean="0">
                                  <a:solidFill>
                                    <a:schemeClr val="tx1"/>
                                  </a:solidFill>
                                  <a:latin typeface="Cambria Math" panose="02040503050406030204" pitchFamily="18" charset="0"/>
                                </a:rPr>
                                <m:t>−1</m:t>
                              </m:r>
                            </m:sub>
                          </m:sSub>
                        </m:e>
                        <m:sup>
                          <m:r>
                            <a:rPr lang="es-ES" sz="3500" i="1">
                              <a:solidFill>
                                <a:schemeClr val="tx1"/>
                              </a:solidFill>
                              <a:latin typeface="Cambria Math" panose="02040503050406030204" pitchFamily="18" charset="0"/>
                            </a:rPr>
                            <m:t>[</m:t>
                          </m:r>
                          <m:r>
                            <a:rPr lang="es-ES" sz="3500" i="1">
                              <a:solidFill>
                                <a:schemeClr val="tx1"/>
                              </a:solidFill>
                              <a:latin typeface="Cambria Math" panose="02040503050406030204" pitchFamily="18" charset="0"/>
                            </a:rPr>
                            <m:t>𝑑</m:t>
                          </m:r>
                          <m:r>
                            <a:rPr lang="es-ES" sz="3500" i="1">
                              <a:solidFill>
                                <a:schemeClr val="tx1"/>
                              </a:solidFill>
                              <a:latin typeface="Cambria Math" panose="02040503050406030204" pitchFamily="18" charset="0"/>
                            </a:rPr>
                            <m:t>−1]</m:t>
                          </m:r>
                        </m:sup>
                      </m:sSup>
                    </m:oMath>
                  </m:oMathPara>
                </a14:m>
                <a:endParaRPr lang="es-ES" sz="3000" dirty="0">
                  <a:solidFill>
                    <a:schemeClr val="tx1"/>
                  </a:solidFill>
                </a:endParaRPr>
              </a:p>
              <a:p>
                <a:pPr marL="0" indent="0">
                  <a:buNone/>
                </a:pPr>
                <a:endParaRPr lang="es-ES" sz="2600" dirty="0">
                  <a:solidFill>
                    <a:schemeClr val="tx1"/>
                  </a:solidFill>
                </a:endParaRPr>
              </a:p>
              <a:p>
                <a:pPr marL="0" indent="0">
                  <a:buNone/>
                </a:pPr>
                <a:r>
                  <a:rPr lang="es-ES" sz="2200" dirty="0">
                    <a:solidFill>
                      <a:schemeClr val="tx1"/>
                    </a:solidFill>
                  </a:rPr>
                  <a:t>Donde</a:t>
                </a:r>
              </a:p>
              <a:p>
                <a:pPr marL="0" indent="0">
                  <a:buNone/>
                </a:pPr>
                <a14:m>
                  <m:oMath xmlns:m="http://schemas.openxmlformats.org/officeDocument/2006/math">
                    <m:sSup>
                      <m:sSupPr>
                        <m:ctrlPr>
                          <a:rPr lang="es-ES" sz="2200" i="1" smtClean="0">
                            <a:solidFill>
                              <a:schemeClr val="tx1"/>
                            </a:solidFill>
                            <a:latin typeface="Cambria Math" panose="02040503050406030204" pitchFamily="18" charset="0"/>
                          </a:rPr>
                        </m:ctrlPr>
                      </m:sSupPr>
                      <m:e>
                        <m:sSub>
                          <m:sSubPr>
                            <m:ctrlPr>
                              <a:rPr lang="es-ES" sz="2200" i="1">
                                <a:solidFill>
                                  <a:schemeClr val="tx1"/>
                                </a:solidFill>
                                <a:latin typeface="Cambria Math" panose="02040503050406030204" pitchFamily="18" charset="0"/>
                              </a:rPr>
                            </m:ctrlPr>
                          </m:sSubPr>
                          <m:e>
                            <m:r>
                              <a:rPr lang="es-ES" sz="2200" i="1">
                                <a:solidFill>
                                  <a:schemeClr val="tx1"/>
                                </a:solidFill>
                                <a:latin typeface="Cambria Math" panose="02040503050406030204" pitchFamily="18" charset="0"/>
                              </a:rPr>
                              <m:t>𝑦</m:t>
                            </m:r>
                          </m:e>
                          <m:sub>
                            <m:r>
                              <a:rPr lang="es-ES" sz="2200" i="1">
                                <a:solidFill>
                                  <a:schemeClr val="tx1"/>
                                </a:solidFill>
                                <a:latin typeface="Cambria Math" panose="02040503050406030204" pitchFamily="18" charset="0"/>
                              </a:rPr>
                              <m:t>𝑡</m:t>
                            </m:r>
                          </m:sub>
                        </m:sSub>
                      </m:e>
                      <m:sup>
                        <m:r>
                          <a:rPr lang="es-ES" sz="2200" b="0" i="1" smtClean="0">
                            <a:solidFill>
                              <a:schemeClr val="tx1"/>
                            </a:solidFill>
                            <a:latin typeface="Cambria Math" panose="02040503050406030204" pitchFamily="18" charset="0"/>
                          </a:rPr>
                          <m:t>[0]</m:t>
                        </m:r>
                      </m:sup>
                    </m:sSup>
                    <m:r>
                      <a:rPr lang="es-ES" sz="2200" b="0" i="0" smtClean="0">
                        <a:solidFill>
                          <a:schemeClr val="tx1"/>
                        </a:solidFill>
                        <a:latin typeface="Cambria Math" panose="02040503050406030204" pitchFamily="18" charset="0"/>
                      </a:rPr>
                      <m:t>=</m:t>
                    </m:r>
                  </m:oMath>
                </a14:m>
                <a:r>
                  <a:rPr lang="es-ES" sz="2200" dirty="0">
                    <a:solidFill>
                      <a:schemeClr val="tx1"/>
                    </a:solidFill>
                  </a:rPr>
                  <a:t> </a:t>
                </a:r>
                <a14:m>
                  <m:oMath xmlns:m="http://schemas.openxmlformats.org/officeDocument/2006/math">
                    <m:sSub>
                      <m:sSubPr>
                        <m:ctrlPr>
                          <a:rPr lang="es-ES" sz="2200" i="1">
                            <a:solidFill>
                              <a:schemeClr val="tx1"/>
                            </a:solidFill>
                            <a:latin typeface="Cambria Math" panose="02040503050406030204" pitchFamily="18" charset="0"/>
                          </a:rPr>
                        </m:ctrlPr>
                      </m:sSubPr>
                      <m:e>
                        <m:r>
                          <a:rPr lang="es-ES" sz="2200" i="1">
                            <a:solidFill>
                              <a:schemeClr val="tx1"/>
                            </a:solidFill>
                            <a:latin typeface="Cambria Math" panose="02040503050406030204" pitchFamily="18" charset="0"/>
                          </a:rPr>
                          <m:t>𝑦</m:t>
                        </m:r>
                      </m:e>
                      <m:sub>
                        <m:r>
                          <a:rPr lang="es-ES" sz="2200" i="1">
                            <a:solidFill>
                              <a:schemeClr val="tx1"/>
                            </a:solidFill>
                            <a:latin typeface="Cambria Math" panose="02040503050406030204" pitchFamily="18" charset="0"/>
                          </a:rPr>
                          <m:t>𝑡</m:t>
                        </m:r>
                      </m:sub>
                    </m:sSub>
                  </m:oMath>
                </a14:m>
                <a:r>
                  <a:rPr lang="es-ES" sz="2200" dirty="0">
                    <a:solidFill>
                      <a:schemeClr val="tx1"/>
                    </a:solidFill>
                  </a:rPr>
                  <a:t> y </a:t>
                </a:r>
                <a:r>
                  <a:rPr lang="es-ES" sz="2200" i="1" dirty="0">
                    <a:solidFill>
                      <a:schemeClr val="tx1"/>
                    </a:solidFill>
                    <a:latin typeface="Times New Roman" panose="02020603050405020304" pitchFamily="18" charset="0"/>
                    <a:cs typeface="Times New Roman" panose="02020603050405020304" pitchFamily="18" charset="0"/>
                  </a:rPr>
                  <a:t>d</a:t>
                </a:r>
                <a:r>
                  <a:rPr lang="es-ES" sz="2200" dirty="0">
                    <a:solidFill>
                      <a:schemeClr val="tx1"/>
                    </a:solidFill>
                  </a:rPr>
                  <a:t> es el orden de diferenciación utilizado.</a:t>
                </a:r>
              </a:p>
              <a:p>
                <a:pPr marL="0" indent="0">
                  <a:buNone/>
                </a:pPr>
                <a:br>
                  <a:rPr lang="es-ES" sz="2400" dirty="0"/>
                </a:br>
                <a:endParaRPr lang="es-ES" sz="2400" dirty="0">
                  <a:solidFill>
                    <a:schemeClr val="tx1"/>
                  </a:solidFill>
                </a:endParaRPr>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xfrm>
                <a:off x="581192" y="2180496"/>
                <a:ext cx="11029615" cy="4290642"/>
              </a:xfrm>
              <a:blipFill>
                <a:blip r:embed="rId2"/>
                <a:stretch>
                  <a:fillRect l="-829" t="-852"/>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42C0B1B7-2EE0-3F14-E993-D611557CDF51}"/>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07DFC40A-2D0F-F05A-F6C1-522A1C479E93}"/>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F7ED4CE8-BB8A-3689-A210-C9E56755EF3B}"/>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856404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ARIMA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a:xfrm>
                <a:off x="581192" y="2180496"/>
                <a:ext cx="11029615" cy="4290642"/>
              </a:xfrm>
            </p:spPr>
            <p:txBody>
              <a:bodyPr>
                <a:normAutofit/>
              </a:bodyPr>
              <a:lstStyle/>
              <a:p>
                <a:pPr marL="0" indent="0">
                  <a:buNone/>
                </a:pPr>
                <a:r>
                  <a:rPr lang="es-ES" sz="2400" dirty="0">
                    <a:solidFill>
                      <a:schemeClr val="tx1"/>
                    </a:solidFill>
                  </a:rPr>
                  <a:t>Ahora podemos ajustar un modelo </a:t>
                </a:r>
                <a14:m>
                  <m:oMath xmlns:m="http://schemas.openxmlformats.org/officeDocument/2006/math">
                    <m:r>
                      <m:rPr>
                        <m:sty m:val="p"/>
                      </m:rPr>
                      <a:rPr lang="es-ES" sz="2400" b="0" i="0" smtClean="0">
                        <a:solidFill>
                          <a:schemeClr val="tx1"/>
                        </a:solidFill>
                        <a:latin typeface="Cambria Math" panose="02040503050406030204" pitchFamily="18" charset="0"/>
                      </a:rPr>
                      <m:t>AR</m:t>
                    </m:r>
                    <m:r>
                      <m:rPr>
                        <m:sty m:val="p"/>
                      </m:rPr>
                      <a:rPr lang="es-ES" sz="2400">
                        <a:solidFill>
                          <a:schemeClr val="tx1"/>
                        </a:solidFill>
                        <a:latin typeface="Cambria Math" panose="02040503050406030204" pitchFamily="18" charset="0"/>
                      </a:rPr>
                      <m:t>MA</m:t>
                    </m:r>
                    <m:r>
                      <a:rPr lang="es-ES" sz="2400" i="1">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𝑝</m:t>
                    </m:r>
                    <m:r>
                      <a:rPr lang="es-ES" sz="2400" b="0" i="1" smtClean="0">
                        <a:solidFill>
                          <a:schemeClr val="tx1"/>
                        </a:solidFill>
                        <a:latin typeface="Cambria Math" panose="02040503050406030204" pitchFamily="18" charset="0"/>
                      </a:rPr>
                      <m:t>,</m:t>
                    </m:r>
                    <m:r>
                      <a:rPr lang="es-ES" sz="2400" i="1">
                        <a:solidFill>
                          <a:schemeClr val="tx1"/>
                        </a:solidFill>
                        <a:latin typeface="Cambria Math" panose="02040503050406030204" pitchFamily="18" charset="0"/>
                      </a:rPr>
                      <m:t>𝑞</m:t>
                    </m:r>
                    <m:r>
                      <a:rPr lang="es-ES" sz="2400" i="1">
                        <a:solidFill>
                          <a:schemeClr val="tx1"/>
                        </a:solidFill>
                        <a:latin typeface="Cambria Math" panose="02040503050406030204" pitchFamily="18" charset="0"/>
                      </a:rPr>
                      <m:t>)</m:t>
                    </m:r>
                  </m:oMath>
                </a14:m>
                <a:r>
                  <a:rPr lang="es-ES" sz="2400" dirty="0">
                    <a:solidFill>
                      <a:schemeClr val="tx1"/>
                    </a:solidFill>
                  </a:rPr>
                  <a:t> a </a:t>
                </a:r>
                <a14:m>
                  <m:oMath xmlns:m="http://schemas.openxmlformats.org/officeDocument/2006/math">
                    <m:sSup>
                      <m:sSupPr>
                        <m:ctrlPr>
                          <a:rPr lang="es-ES" sz="2400" i="1" smtClean="0">
                            <a:solidFill>
                              <a:schemeClr val="tx1"/>
                            </a:solidFill>
                            <a:latin typeface="Cambria Math" panose="02040503050406030204" pitchFamily="18" charset="0"/>
                          </a:rPr>
                        </m:ctrlPr>
                      </m:sSupPr>
                      <m:e>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𝑦</m:t>
                            </m:r>
                          </m:e>
                          <m:sub>
                            <m:r>
                              <a:rPr lang="es-ES" sz="2400" i="1">
                                <a:solidFill>
                                  <a:schemeClr val="tx1"/>
                                </a:solidFill>
                                <a:latin typeface="Cambria Math" panose="02040503050406030204" pitchFamily="18" charset="0"/>
                              </a:rPr>
                              <m:t>𝑡</m:t>
                            </m:r>
                          </m:sub>
                        </m:sSub>
                      </m:e>
                      <m:sup>
                        <m:r>
                          <a:rPr lang="es-ES" sz="2400" i="1">
                            <a:solidFill>
                              <a:schemeClr val="tx1"/>
                            </a:solidFill>
                            <a:latin typeface="Cambria Math" panose="02040503050406030204" pitchFamily="18" charset="0"/>
                          </a:rPr>
                          <m:t>[</m:t>
                        </m:r>
                        <m:r>
                          <a:rPr lang="es-ES" sz="2400" i="1">
                            <a:solidFill>
                              <a:schemeClr val="tx1"/>
                            </a:solidFill>
                            <a:latin typeface="Cambria Math" panose="02040503050406030204" pitchFamily="18" charset="0"/>
                          </a:rPr>
                          <m:t>𝑑</m:t>
                        </m:r>
                        <m:r>
                          <a:rPr lang="es-ES" sz="2400" i="1">
                            <a:solidFill>
                              <a:schemeClr val="tx1"/>
                            </a:solidFill>
                            <a:latin typeface="Cambria Math" panose="02040503050406030204" pitchFamily="18" charset="0"/>
                          </a:rPr>
                          <m:t>]</m:t>
                        </m:r>
                      </m:sup>
                    </m:sSup>
                    <m:r>
                      <a:rPr lang="es-ES" sz="2400" i="1">
                        <a:solidFill>
                          <a:schemeClr val="tx1"/>
                        </a:solidFill>
                        <a:latin typeface="Cambria Math" panose="02040503050406030204" pitchFamily="18" charset="0"/>
                      </a:rPr>
                      <m:t> </m:t>
                    </m:r>
                  </m:oMath>
                </a14:m>
                <a:r>
                  <a:rPr lang="es-ES" sz="2400" dirty="0">
                    <a:solidFill>
                      <a:schemeClr val="tx1"/>
                    </a:solidFill>
                  </a:rPr>
                  <a:t>en lugar de </a:t>
                </a:r>
                <a14:m>
                  <m:oMath xmlns:m="http://schemas.openxmlformats.org/officeDocument/2006/math">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𝑦</m:t>
                        </m:r>
                      </m:e>
                      <m:sub>
                        <m:r>
                          <a:rPr lang="es-ES" sz="2400" i="1">
                            <a:solidFill>
                              <a:schemeClr val="tx1"/>
                            </a:solidFill>
                            <a:latin typeface="Cambria Math" panose="02040503050406030204" pitchFamily="18" charset="0"/>
                          </a:rPr>
                          <m:t>𝑡</m:t>
                        </m:r>
                      </m:sub>
                    </m:sSub>
                  </m:oMath>
                </a14:m>
                <a:endParaRPr lang="es-ES" sz="2400" dirty="0">
                  <a:solidFill>
                    <a:schemeClr val="tx1"/>
                  </a:solidFill>
                </a:endParaRPr>
              </a:p>
              <a:p>
                <a:pPr marL="0" indent="0">
                  <a:buNone/>
                </a:pPr>
                <a:endParaRPr lang="es-ES" sz="2400" dirty="0"/>
              </a:p>
              <a:p>
                <a:pPr marL="0" indent="0">
                  <a:buNone/>
                </a:pPr>
                <a14:m>
                  <m:oMathPara xmlns:m="http://schemas.openxmlformats.org/officeDocument/2006/math">
                    <m:oMathParaPr>
                      <m:jc m:val="centerGroup"/>
                    </m:oMathParaPr>
                    <m:oMath xmlns:m="http://schemas.openxmlformats.org/officeDocument/2006/math">
                      <m:sSup>
                        <m:sSupPr>
                          <m:ctrlPr>
                            <a:rPr lang="es-ES" sz="2800" i="1">
                              <a:solidFill>
                                <a:schemeClr val="tx1"/>
                              </a:solidFill>
                              <a:latin typeface="Cambria Math" panose="02040503050406030204" pitchFamily="18" charset="0"/>
                            </a:rPr>
                          </m:ctrlPr>
                        </m:sSupPr>
                        <m:e>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rPr>
                                <m:t>𝑦</m:t>
                              </m:r>
                            </m:e>
                            <m:sub>
                              <m:r>
                                <a:rPr lang="es-ES" sz="2800" i="1">
                                  <a:solidFill>
                                    <a:schemeClr val="tx1"/>
                                  </a:solidFill>
                                  <a:latin typeface="Cambria Math" panose="02040503050406030204" pitchFamily="18" charset="0"/>
                                </a:rPr>
                                <m:t>𝑡</m:t>
                              </m:r>
                            </m:sub>
                          </m:sSub>
                        </m:e>
                        <m:sup>
                          <m:r>
                            <a:rPr lang="es-ES" sz="2800" i="1">
                              <a:solidFill>
                                <a:schemeClr val="tx1"/>
                              </a:solidFill>
                              <a:latin typeface="Cambria Math" panose="02040503050406030204" pitchFamily="18" charset="0"/>
                            </a:rPr>
                            <m:t>[</m:t>
                          </m:r>
                          <m:r>
                            <a:rPr lang="es-ES" sz="2800" i="1">
                              <a:solidFill>
                                <a:schemeClr val="tx1"/>
                              </a:solidFill>
                              <a:latin typeface="Cambria Math" panose="02040503050406030204" pitchFamily="18" charset="0"/>
                            </a:rPr>
                            <m:t>𝑑</m:t>
                          </m:r>
                          <m:r>
                            <a:rPr lang="es-ES" sz="2800" i="1">
                              <a:solidFill>
                                <a:schemeClr val="tx1"/>
                              </a:solidFill>
                              <a:latin typeface="Cambria Math" panose="02040503050406030204" pitchFamily="18" charset="0"/>
                            </a:rPr>
                            <m:t>]</m:t>
                          </m:r>
                        </m:sup>
                      </m:sSup>
                      <m:r>
                        <a:rPr lang="es-ES" sz="2800">
                          <a:solidFill>
                            <a:schemeClr val="tx1"/>
                          </a:solidFill>
                          <a:latin typeface="Cambria Math" panose="02040503050406030204" pitchFamily="18" charset="0"/>
                        </a:rPr>
                        <m:t>=</m:t>
                      </m:r>
                      <m:r>
                        <m:rPr>
                          <m:sty m:val="p"/>
                        </m:rPr>
                        <a:rPr lang="es-ES" sz="2800">
                          <a:solidFill>
                            <a:schemeClr val="tx1"/>
                          </a:solidFill>
                          <a:latin typeface="Cambria Math" panose="02040503050406030204" pitchFamily="18" charset="0"/>
                        </a:rPr>
                        <m:t>Θ</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𝑝</m:t>
                          </m:r>
                        </m:sup>
                      </m:sSup>
                      <m:sSup>
                        <m:sSupPr>
                          <m:ctrlPr>
                            <a:rPr lang="es-ES" sz="2800" i="1">
                              <a:solidFill>
                                <a:schemeClr val="tx1"/>
                              </a:solidFill>
                              <a:latin typeface="Cambria Math" panose="02040503050406030204" pitchFamily="18" charset="0"/>
                            </a:rPr>
                          </m:ctrlPr>
                        </m:sSupPr>
                        <m:e>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rPr>
                                <m:t>𝑦</m:t>
                              </m:r>
                            </m:e>
                            <m:sub>
                              <m:r>
                                <a:rPr lang="es-ES" sz="2800" i="1">
                                  <a:solidFill>
                                    <a:schemeClr val="tx1"/>
                                  </a:solidFill>
                                  <a:latin typeface="Cambria Math" panose="02040503050406030204" pitchFamily="18" charset="0"/>
                                </a:rPr>
                                <m:t>𝑡</m:t>
                              </m:r>
                            </m:sub>
                          </m:sSub>
                        </m:e>
                        <m:sup>
                          <m:r>
                            <a:rPr lang="es-ES" sz="2800" i="1">
                              <a:solidFill>
                                <a:schemeClr val="tx1"/>
                              </a:solidFill>
                              <a:latin typeface="Cambria Math" panose="02040503050406030204" pitchFamily="18" charset="0"/>
                            </a:rPr>
                            <m:t>[</m:t>
                          </m:r>
                          <m:r>
                            <a:rPr lang="es-ES" sz="2800" i="1">
                              <a:solidFill>
                                <a:schemeClr val="tx1"/>
                              </a:solidFill>
                              <a:latin typeface="Cambria Math" panose="02040503050406030204" pitchFamily="18" charset="0"/>
                            </a:rPr>
                            <m:t>𝑑</m:t>
                          </m:r>
                          <m:r>
                            <a:rPr lang="es-ES" sz="2800" i="1">
                              <a:solidFill>
                                <a:schemeClr val="tx1"/>
                              </a:solidFill>
                              <a:latin typeface="Cambria Math" panose="02040503050406030204" pitchFamily="18" charset="0"/>
                            </a:rPr>
                            <m:t>]</m:t>
                          </m:r>
                        </m:sup>
                      </m:sSup>
                      <m:r>
                        <a:rPr lang="es-ES" sz="2800" b="0" i="0" smtClean="0">
                          <a:solidFill>
                            <a:schemeClr val="tx1"/>
                          </a:solidFill>
                          <a:latin typeface="Cambria Math" panose="02040503050406030204" pitchFamily="18" charset="0"/>
                        </a:rPr>
                        <m:t>+</m:t>
                      </m:r>
                      <m:r>
                        <m:rPr>
                          <m:sty m:val="p"/>
                        </m:rPr>
                        <a:rPr lang="es-ES" sz="2800" smtClean="0">
                          <a:solidFill>
                            <a:schemeClr val="tx1"/>
                          </a:solidFill>
                          <a:latin typeface="Cambria Math" panose="02040503050406030204" pitchFamily="18" charset="0"/>
                        </a:rPr>
                        <m:t>Φ</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𝑞</m:t>
                          </m:r>
                        </m:sup>
                      </m:sSup>
                      <m:sSup>
                        <m:sSupPr>
                          <m:ctrlPr>
                            <a:rPr lang="es-ES" sz="2800" i="1">
                              <a:solidFill>
                                <a:schemeClr val="tx1"/>
                              </a:solidFill>
                              <a:latin typeface="Cambria Math" panose="02040503050406030204" pitchFamily="18" charset="0"/>
                            </a:rPr>
                          </m:ctrlPr>
                        </m:sSupPr>
                        <m:e>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e>
                        <m:sup>
                          <m:r>
                            <a:rPr lang="es-ES" sz="2800" i="1">
                              <a:solidFill>
                                <a:schemeClr val="tx1"/>
                              </a:solidFill>
                              <a:latin typeface="Cambria Math" panose="02040503050406030204" pitchFamily="18" charset="0"/>
                            </a:rPr>
                            <m:t>[</m:t>
                          </m:r>
                          <m:r>
                            <a:rPr lang="es-ES" sz="2800" i="1">
                              <a:solidFill>
                                <a:schemeClr val="tx1"/>
                              </a:solidFill>
                              <a:latin typeface="Cambria Math" panose="02040503050406030204" pitchFamily="18" charset="0"/>
                            </a:rPr>
                            <m:t>𝑑</m:t>
                          </m:r>
                          <m:r>
                            <a:rPr lang="es-ES" sz="2800" i="1">
                              <a:solidFill>
                                <a:schemeClr val="tx1"/>
                              </a:solidFill>
                              <a:latin typeface="Cambria Math" panose="02040503050406030204" pitchFamily="18" charset="0"/>
                            </a:rPr>
                            <m:t>]</m:t>
                          </m:r>
                        </m:sup>
                      </m:sSup>
                      <m:r>
                        <a:rPr lang="es-ES" sz="2800" i="1">
                          <a:solidFill>
                            <a:schemeClr val="tx1"/>
                          </a:solidFill>
                          <a:latin typeface="Cambria Math" panose="02040503050406030204" pitchFamily="18" charset="0"/>
                          <a:ea typeface="Calibri" panose="020F0502020204030204" pitchFamily="34" charset="0"/>
                        </a:rPr>
                        <m:t>+</m:t>
                      </m:r>
                      <m:sSup>
                        <m:sSupPr>
                          <m:ctrlPr>
                            <a:rPr lang="es-ES" sz="2800" i="1">
                              <a:solidFill>
                                <a:schemeClr val="tx1"/>
                              </a:solidFill>
                              <a:latin typeface="Cambria Math" panose="02040503050406030204" pitchFamily="18" charset="0"/>
                            </a:rPr>
                          </m:ctrlPr>
                        </m:sSupPr>
                        <m:e>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e>
                        <m:sup>
                          <m:r>
                            <a:rPr lang="es-ES" sz="2800" i="1">
                              <a:solidFill>
                                <a:schemeClr val="tx1"/>
                              </a:solidFill>
                              <a:latin typeface="Cambria Math" panose="02040503050406030204" pitchFamily="18" charset="0"/>
                            </a:rPr>
                            <m:t>[</m:t>
                          </m:r>
                          <m:r>
                            <a:rPr lang="es-ES" sz="2800" i="1">
                              <a:solidFill>
                                <a:schemeClr val="tx1"/>
                              </a:solidFill>
                              <a:latin typeface="Cambria Math" panose="02040503050406030204" pitchFamily="18" charset="0"/>
                            </a:rPr>
                            <m:t>𝑑</m:t>
                          </m:r>
                          <m:r>
                            <a:rPr lang="es-ES" sz="2800" i="1">
                              <a:solidFill>
                                <a:schemeClr val="tx1"/>
                              </a:solidFill>
                              <a:latin typeface="Cambria Math" panose="02040503050406030204" pitchFamily="18" charset="0"/>
                            </a:rPr>
                            <m:t>]</m:t>
                          </m:r>
                        </m:sup>
                      </m:sSup>
                    </m:oMath>
                  </m:oMathPara>
                </a14:m>
                <a:endParaRPr lang="es-ES" sz="2400" dirty="0"/>
              </a:p>
              <a:p>
                <a:pPr marL="0" indent="0">
                  <a:buNone/>
                </a:pPr>
                <a:br>
                  <a:rPr lang="es-ES" sz="2400" dirty="0"/>
                </a:br>
                <a:endParaRPr lang="es-ES" sz="2400" dirty="0">
                  <a:solidFill>
                    <a:schemeClr val="tx1"/>
                  </a:solidFill>
                </a:endParaRPr>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xfrm>
                <a:off x="581192" y="2180496"/>
                <a:ext cx="11029615" cy="4290642"/>
              </a:xfrm>
              <a:blipFill>
                <a:blip r:embed="rId2"/>
                <a:stretch>
                  <a:fillRect l="-829"/>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B0996FA5-0BD9-26B7-7F17-3A2D98281BC4}"/>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8D2E85FE-C9A7-5FFC-F4FD-96259DBFE202}"/>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DC47E9A0-5967-C1FD-EC56-D948ABD1025A}"/>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243166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ARIMA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a:xfrm>
                <a:off x="581192" y="2180496"/>
                <a:ext cx="11029615" cy="4290642"/>
              </a:xfrm>
            </p:spPr>
            <p:txBody>
              <a:bodyPr>
                <a:normAutofit/>
              </a:bodyPr>
              <a:lstStyle/>
              <a:p>
                <a:pPr marL="0" indent="0">
                  <a:buNone/>
                </a:pPr>
                <a:r>
                  <a:rPr lang="es-ES" sz="2400" dirty="0">
                    <a:solidFill>
                      <a:schemeClr val="tx1"/>
                    </a:solidFill>
                  </a:rPr>
                  <a:t>Esto es equivalente a un modelo</a:t>
                </a:r>
                <a14:m>
                  <m:oMath xmlns:m="http://schemas.openxmlformats.org/officeDocument/2006/math">
                    <m:r>
                      <a:rPr lang="es-ES" sz="2400" b="0" i="0" smtClean="0">
                        <a:solidFill>
                          <a:schemeClr val="tx1"/>
                        </a:solidFill>
                        <a:latin typeface="Cambria Math" panose="02040503050406030204" pitchFamily="18" charset="0"/>
                      </a:rPr>
                      <m:t> </m:t>
                    </m:r>
                    <m:r>
                      <m:rPr>
                        <m:sty m:val="p"/>
                      </m:rPr>
                      <a:rPr lang="es-ES" sz="2400" b="0" i="0" smtClean="0">
                        <a:solidFill>
                          <a:schemeClr val="tx1"/>
                        </a:solidFill>
                        <a:latin typeface="Cambria Math" panose="02040503050406030204" pitchFamily="18" charset="0"/>
                      </a:rPr>
                      <m:t>ARIMA</m:t>
                    </m:r>
                    <m:r>
                      <a:rPr lang="es-ES" sz="2400" i="1">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𝑝</m:t>
                    </m:r>
                    <m:r>
                      <a:rPr lang="es-ES"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𝑑</m:t>
                    </m:r>
                    <m:r>
                      <a:rPr lang="es-ES" sz="2400" b="0" i="1" smtClean="0">
                        <a:solidFill>
                          <a:schemeClr val="tx1"/>
                        </a:solidFill>
                        <a:latin typeface="Cambria Math" panose="02040503050406030204" pitchFamily="18" charset="0"/>
                      </a:rPr>
                      <m:t>,</m:t>
                    </m:r>
                    <m:r>
                      <a:rPr lang="es-ES" sz="2400" i="1">
                        <a:solidFill>
                          <a:schemeClr val="tx1"/>
                        </a:solidFill>
                        <a:latin typeface="Cambria Math" panose="02040503050406030204" pitchFamily="18" charset="0"/>
                      </a:rPr>
                      <m:t>𝑞</m:t>
                    </m:r>
                    <m:r>
                      <a:rPr lang="es-ES" sz="2400" i="1">
                        <a:solidFill>
                          <a:schemeClr val="tx1"/>
                        </a:solidFill>
                        <a:latin typeface="Cambria Math" panose="02040503050406030204" pitchFamily="18" charset="0"/>
                      </a:rPr>
                      <m:t>)</m:t>
                    </m:r>
                  </m:oMath>
                </a14:m>
                <a:r>
                  <a:rPr lang="es-ES" sz="2400" dirty="0">
                    <a:solidFill>
                      <a:schemeClr val="tx1"/>
                    </a:solidFill>
                  </a:rPr>
                  <a:t> para </a:t>
                </a:r>
                <a14:m>
                  <m:oMath xmlns:m="http://schemas.openxmlformats.org/officeDocument/2006/math">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𝑦</m:t>
                        </m:r>
                      </m:e>
                      <m:sub>
                        <m:r>
                          <a:rPr lang="es-ES" sz="2400" i="1">
                            <a:solidFill>
                              <a:schemeClr val="tx1"/>
                            </a:solidFill>
                            <a:latin typeface="Cambria Math" panose="02040503050406030204" pitchFamily="18" charset="0"/>
                          </a:rPr>
                          <m:t>𝑡</m:t>
                        </m:r>
                      </m:sub>
                    </m:sSub>
                  </m:oMath>
                </a14:m>
                <a:endParaRPr lang="es-ES" sz="2400" dirty="0">
                  <a:solidFill>
                    <a:schemeClr val="tx1"/>
                  </a:solidFill>
                </a:endParaRPr>
              </a:p>
              <a:p>
                <a:pPr marL="0" indent="0">
                  <a:buNone/>
                </a:pPr>
                <a:endParaRPr lang="es-ES" sz="2400" dirty="0"/>
              </a:p>
              <a:p>
                <a:pPr marL="0" indent="0" algn="ctr">
                  <a:buNone/>
                </a:pPr>
                <a14:m>
                  <m:oMathPara xmlns:m="http://schemas.openxmlformats.org/officeDocument/2006/math">
                    <m:oMathParaPr>
                      <m:jc m:val="centerGroup"/>
                    </m:oMathParaPr>
                    <m:oMath xmlns:m="http://schemas.openxmlformats.org/officeDocument/2006/math">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rPr>
                            <m:t>𝑦</m:t>
                          </m:r>
                        </m:e>
                        <m:sub>
                          <m:r>
                            <a:rPr lang="es-ES" sz="2800" i="1">
                              <a:solidFill>
                                <a:schemeClr val="tx1"/>
                              </a:solidFill>
                              <a:latin typeface="Cambria Math" panose="02040503050406030204" pitchFamily="18" charset="0"/>
                            </a:rPr>
                            <m:t>𝑡</m:t>
                          </m:r>
                        </m:sub>
                      </m:sSub>
                      <m:r>
                        <a:rPr lang="es-ES" sz="2800">
                          <a:solidFill>
                            <a:schemeClr val="tx1"/>
                          </a:solidFill>
                          <a:latin typeface="Cambria Math" panose="02040503050406030204" pitchFamily="18" charset="0"/>
                        </a:rPr>
                        <m:t>=</m:t>
                      </m:r>
                      <m:r>
                        <m:rPr>
                          <m:sty m:val="p"/>
                        </m:rPr>
                        <a:rPr lang="es-ES" sz="2800">
                          <a:solidFill>
                            <a:schemeClr val="tx1"/>
                          </a:solidFill>
                          <a:latin typeface="Cambria Math" panose="02040503050406030204" pitchFamily="18" charset="0"/>
                        </a:rPr>
                        <m:t>Θ</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𝑝</m:t>
                          </m:r>
                        </m:sup>
                      </m:sSup>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rPr>
                            <m:t>𝑦</m:t>
                          </m:r>
                        </m:e>
                        <m:sub>
                          <m:r>
                            <a:rPr lang="es-ES" sz="2800" i="1">
                              <a:solidFill>
                                <a:schemeClr val="tx1"/>
                              </a:solidFill>
                              <a:latin typeface="Cambria Math" panose="02040503050406030204" pitchFamily="18" charset="0"/>
                            </a:rPr>
                            <m:t>𝑡</m:t>
                          </m:r>
                        </m:sub>
                      </m:sSub>
                      <m:r>
                        <a:rPr lang="es-ES" sz="2800" b="0" i="0" smtClean="0">
                          <a:solidFill>
                            <a:schemeClr val="tx1"/>
                          </a:solidFill>
                          <a:latin typeface="Cambria Math" panose="02040503050406030204" pitchFamily="18" charset="0"/>
                        </a:rPr>
                        <m:t>+</m:t>
                      </m:r>
                      <m:r>
                        <m:rPr>
                          <m:sty m:val="p"/>
                        </m:rPr>
                        <a:rPr lang="es-ES" sz="2800" smtClean="0">
                          <a:solidFill>
                            <a:schemeClr val="tx1"/>
                          </a:solidFill>
                          <a:latin typeface="Cambria Math" panose="02040503050406030204" pitchFamily="18" charset="0"/>
                        </a:rPr>
                        <m:t>Φ</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𝑞</m:t>
                          </m:r>
                        </m:sup>
                      </m:sSup>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smtClean="0">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oMath>
                  </m:oMathPara>
                </a14:m>
                <a:endParaRPr lang="es-ES" sz="2800" dirty="0"/>
              </a:p>
              <a:p>
                <a:pPr marL="0" indent="0">
                  <a:buNone/>
                </a:pPr>
                <a:br>
                  <a:rPr lang="es-ES" sz="2400" dirty="0"/>
                </a:br>
                <a:endParaRPr lang="es-ES" sz="2400" dirty="0">
                  <a:solidFill>
                    <a:schemeClr val="tx1"/>
                  </a:solidFill>
                </a:endParaRPr>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xfrm>
                <a:off x="581192" y="2180496"/>
                <a:ext cx="11029615" cy="4290642"/>
              </a:xfrm>
              <a:blipFill>
                <a:blip r:embed="rId2"/>
                <a:stretch>
                  <a:fillRect l="-829"/>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39F975E1-F8D0-59DA-DDA1-89F1FDC5EEF0}"/>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5ED2418B-1FE7-6D23-DB99-70C70C1DCB34}"/>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31E3629E-D190-D324-C816-AAAF678DEE59}"/>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39887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ARIMA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a:xfrm>
                <a:off x="581192" y="2180496"/>
                <a:ext cx="11029615" cy="4290642"/>
              </a:xfrm>
            </p:spPr>
            <p:txBody>
              <a:bodyPr>
                <a:normAutofit/>
              </a:bodyPr>
              <a:lstStyle/>
              <a:p>
                <a:pPr marL="0" indent="0">
                  <a:buNone/>
                </a:pPr>
                <a:r>
                  <a:rPr lang="es-ES" sz="2400" dirty="0">
                    <a:solidFill>
                      <a:srgbClr val="0D0D0D"/>
                    </a:solidFill>
                    <a:highlight>
                      <a:srgbClr val="FFFFFF"/>
                    </a:highlight>
                    <a:latin typeface="Söhne"/>
                  </a:rPr>
                  <a:t>Podemos reorganizar la ecuación y absorber las constantes en los polinomios </a:t>
                </a:r>
                <a14:m>
                  <m:oMath xmlns:m="http://schemas.openxmlformats.org/officeDocument/2006/math">
                    <m:r>
                      <m:rPr>
                        <m:sty m:val="p"/>
                      </m:rPr>
                      <a:rPr lang="es-ES" sz="2400">
                        <a:solidFill>
                          <a:schemeClr val="tx1"/>
                        </a:solidFill>
                        <a:highlight>
                          <a:srgbClr val="FFFFFF"/>
                        </a:highlight>
                        <a:latin typeface="Cambria Math" panose="02040503050406030204" pitchFamily="18" charset="0"/>
                      </a:rPr>
                      <m:t>Θ</m:t>
                    </m:r>
                  </m:oMath>
                </a14:m>
                <a:r>
                  <a:rPr lang="es-ES" sz="2400" dirty="0">
                    <a:solidFill>
                      <a:srgbClr val="0D0D0D"/>
                    </a:solidFill>
                    <a:highlight>
                      <a:srgbClr val="FFFFFF"/>
                    </a:highlight>
                    <a:latin typeface="Söhne"/>
                  </a:rPr>
                  <a:t> y </a:t>
                </a:r>
                <a14:m>
                  <m:oMath xmlns:m="http://schemas.openxmlformats.org/officeDocument/2006/math">
                    <m:r>
                      <m:rPr>
                        <m:sty m:val="p"/>
                      </m:rPr>
                      <a:rPr lang="es-ES" sz="2400" smtClean="0">
                        <a:solidFill>
                          <a:schemeClr val="tx1"/>
                        </a:solidFill>
                        <a:latin typeface="Cambria Math" panose="02040503050406030204" pitchFamily="18" charset="0"/>
                      </a:rPr>
                      <m:t>Φ</m:t>
                    </m:r>
                  </m:oMath>
                </a14:m>
                <a:endParaRPr lang="es-ES" sz="2400" dirty="0"/>
              </a:p>
              <a:p>
                <a:pPr marL="0" indent="0">
                  <a:buNone/>
                </a:pPr>
                <a:endParaRPr lang="es-ES" sz="2400" dirty="0"/>
              </a:p>
              <a:p>
                <a:pPr marL="0" indent="0" algn="ctr">
                  <a:buNone/>
                </a:pPr>
                <a14:m>
                  <m:oMathPara xmlns:m="http://schemas.openxmlformats.org/officeDocument/2006/math">
                    <m:oMathParaPr>
                      <m:jc m:val="centerGroup"/>
                    </m:oMathParaPr>
                    <m:oMath xmlns:m="http://schemas.openxmlformats.org/officeDocument/2006/math">
                      <m:r>
                        <m:rPr>
                          <m:sty m:val="p"/>
                        </m:rPr>
                        <a:rPr lang="es-ES" sz="2800">
                          <a:solidFill>
                            <a:schemeClr val="tx1"/>
                          </a:solidFill>
                          <a:latin typeface="Cambria Math" panose="02040503050406030204" pitchFamily="18" charset="0"/>
                        </a:rPr>
                        <m:t>Θ</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𝑝</m:t>
                          </m:r>
                        </m:sup>
                      </m:sSup>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rPr>
                            <m:t>𝑦</m:t>
                          </m:r>
                        </m:e>
                        <m:sub>
                          <m:r>
                            <a:rPr lang="es-ES" sz="2800" i="1">
                              <a:solidFill>
                                <a:schemeClr val="tx1"/>
                              </a:solidFill>
                              <a:latin typeface="Cambria Math" panose="02040503050406030204" pitchFamily="18" charset="0"/>
                            </a:rPr>
                            <m:t>𝑡</m:t>
                          </m:r>
                        </m:sub>
                      </m:sSub>
                      <m:r>
                        <a:rPr lang="es-ES" sz="2800" b="0" i="0" smtClean="0">
                          <a:solidFill>
                            <a:schemeClr val="tx1"/>
                          </a:solidFill>
                          <a:latin typeface="Cambria Math" panose="02040503050406030204" pitchFamily="18" charset="0"/>
                        </a:rPr>
                        <m:t>=</m:t>
                      </m:r>
                      <m:r>
                        <m:rPr>
                          <m:sty m:val="p"/>
                        </m:rPr>
                        <a:rPr lang="es-ES" sz="2800" smtClean="0">
                          <a:solidFill>
                            <a:schemeClr val="tx1"/>
                          </a:solidFill>
                          <a:latin typeface="Cambria Math" panose="02040503050406030204" pitchFamily="18" charset="0"/>
                        </a:rPr>
                        <m:t>Φ</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𝑞</m:t>
                          </m:r>
                        </m:sup>
                      </m:sSup>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smtClean="0">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oMath>
                  </m:oMathPara>
                </a14:m>
                <a:endParaRPr lang="es-ES" sz="2800" dirty="0"/>
              </a:p>
              <a:p>
                <a:pPr marL="0" indent="0">
                  <a:buNone/>
                </a:pPr>
                <a:br>
                  <a:rPr lang="es-ES" sz="2400" dirty="0"/>
                </a:br>
                <a:endParaRPr lang="es-ES" sz="2400" dirty="0">
                  <a:solidFill>
                    <a:schemeClr val="tx1"/>
                  </a:solidFill>
                </a:endParaRPr>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xfrm>
                <a:off x="581192" y="2180496"/>
                <a:ext cx="11029615" cy="4290642"/>
              </a:xfrm>
              <a:blipFill>
                <a:blip r:embed="rId2"/>
                <a:stretch>
                  <a:fillRect l="-829"/>
                </a:stretch>
              </a:blipFill>
            </p:spPr>
            <p:txBody>
              <a:bodyPr/>
              <a:lstStyle/>
              <a:p>
                <a:r>
                  <a:rPr lang="es-ES">
                    <a:noFill/>
                  </a:rPr>
                  <a:t> </a:t>
                </a:r>
              </a:p>
            </p:txBody>
          </p:sp>
        </mc:Fallback>
      </mc:AlternateContent>
      <p:grpSp>
        <p:nvGrpSpPr>
          <p:cNvPr id="7" name="Grupo 6">
            <a:extLst>
              <a:ext uri="{FF2B5EF4-FFF2-40B4-BE49-F238E27FC236}">
                <a16:creationId xmlns:a16="http://schemas.microsoft.com/office/drawing/2014/main" id="{54198BDF-51EB-F558-B81A-ECC3718D32CB}"/>
              </a:ext>
            </a:extLst>
          </p:cNvPr>
          <p:cNvGrpSpPr/>
          <p:nvPr/>
        </p:nvGrpSpPr>
        <p:grpSpPr>
          <a:xfrm>
            <a:off x="10565528" y="716924"/>
            <a:ext cx="1045279" cy="1013800"/>
            <a:chOff x="10615767" y="694886"/>
            <a:chExt cx="1045279" cy="1013800"/>
          </a:xfrm>
        </p:grpSpPr>
        <p:sp>
          <p:nvSpPr>
            <p:cNvPr id="8" name="Elipse 7">
              <a:extLst>
                <a:ext uri="{FF2B5EF4-FFF2-40B4-BE49-F238E27FC236}">
                  <a16:creationId xmlns:a16="http://schemas.microsoft.com/office/drawing/2014/main" id="{5EA39E8B-A773-AE70-EADF-62E91E835DAB}"/>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58D6FF1B-9FF3-DD5F-E9B3-D2C978E6B606}"/>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293747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3D2DE-E8B0-49E1-BC62-F633295328C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0056B66-0053-FED3-60AF-83790135C30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837473B0-CC2E-450A-ABE3-18F120FF3D39}">
                <a1611:picAttrSrcUrl xmlns:a1611="http://schemas.microsoft.com/office/drawing/2016/11/main" r:id="rId4"/>
              </a:ext>
            </a:extLst>
          </a:blip>
          <a:srcRect/>
          <a:stretch/>
        </p:blipFill>
        <p:spPr>
          <a:xfrm>
            <a:off x="-215900" y="-1967682"/>
            <a:ext cx="12407900" cy="9923898"/>
          </a:xfrm>
          <a:prstGeom prst="rect">
            <a:avLst/>
          </a:prstGeom>
        </p:spPr>
      </p:pic>
      <p:sp>
        <p:nvSpPr>
          <p:cNvPr id="15" name="Título 1">
            <a:extLst>
              <a:ext uri="{FF2B5EF4-FFF2-40B4-BE49-F238E27FC236}">
                <a16:creationId xmlns:a16="http://schemas.microsoft.com/office/drawing/2014/main" id="{08AEF21D-28FA-6B53-4B3C-9F970C6511BB}"/>
              </a:ext>
            </a:extLst>
          </p:cNvPr>
          <p:cNvSpPr>
            <a:spLocks noGrp="1"/>
          </p:cNvSpPr>
          <p:nvPr>
            <p:ph type="title"/>
          </p:nvPr>
        </p:nvSpPr>
        <p:spPr>
          <a:xfrm>
            <a:off x="-3049" y="2994267"/>
            <a:ext cx="12188952" cy="869451"/>
          </a:xfrm>
          <a:solidFill>
            <a:schemeClr val="tx1">
              <a:lumMod val="95000"/>
              <a:lumOff val="5000"/>
              <a:alpha val="70000"/>
            </a:schemeClr>
          </a:solidFill>
          <a:ln>
            <a:noFill/>
          </a:ln>
        </p:spPr>
        <p:txBody>
          <a:bodyPr vert="horz" lIns="91440" tIns="45720" rIns="91440" bIns="45720" rtlCol="0" anchor="b">
            <a:normAutofit fontScale="90000"/>
          </a:bodyPr>
          <a:lstStyle/>
          <a:p>
            <a:pPr algn="ctr"/>
            <a:r>
              <a:rPr lang="en-US" sz="5200" dirty="0">
                <a:solidFill>
                  <a:srgbClr val="FFFFFF"/>
                </a:solidFill>
              </a:rPr>
              <a:t>MODELOS ESTOCÁSTICOS</a:t>
            </a:r>
          </a:p>
        </p:txBody>
      </p:sp>
      <p:pic>
        <p:nvPicPr>
          <p:cNvPr id="2" name="Picture 2">
            <a:extLst>
              <a:ext uri="{FF2B5EF4-FFF2-40B4-BE49-F238E27FC236}">
                <a16:creationId xmlns:a16="http://schemas.microsoft.com/office/drawing/2014/main" id="{7A2DD5B6-F1AD-3B33-5C83-1D01998D7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91" y="5950870"/>
            <a:ext cx="2526150" cy="77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BFBF063-77D0-6919-B9C6-F7D64F4B12AC}"/>
              </a:ext>
            </a:extLst>
          </p:cNvPr>
          <p:cNvPicPr>
            <a:picLocks noChangeAspect="1" noChangeArrowheads="1"/>
          </p:cNvPicPr>
          <p:nvPr/>
        </p:nvPicPr>
        <p:blipFill>
          <a:blip r:embed="rId2">
            <a:extLst>
              <a:ext uri="{837473B0-CC2E-450A-ABE3-18F120FF3D39}">
                <a1611:picAttrSrcUrl xmlns:a1611="http://schemas.microsoft.com/office/drawing/2016/11/main" r:id="rId3"/>
              </a:ext>
            </a:extLst>
          </a:blip>
          <a:srcRect/>
          <a:stretch/>
        </p:blipFill>
        <p:spPr bwMode="auto">
          <a:xfrm>
            <a:off x="-4562" y="-1273041"/>
            <a:ext cx="12196562" cy="8131042"/>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a:extLst>
              <a:ext uri="{FF2B5EF4-FFF2-40B4-BE49-F238E27FC236}">
                <a16:creationId xmlns:a16="http://schemas.microsoft.com/office/drawing/2014/main" id="{3709F53F-5E36-C352-5D3C-D944525F9D8D}"/>
              </a:ext>
            </a:extLst>
          </p:cNvPr>
          <p:cNvSpPr>
            <a:spLocks noGrp="1" noRot="1" noMove="1" noResize="1" noEditPoints="1" noAdjustHandles="1" noChangeArrowheads="1" noChangeShapeType="1"/>
          </p:cNvSpPr>
          <p:nvPr/>
        </p:nvSpPr>
        <p:spPr>
          <a:xfrm>
            <a:off x="6744089" y="2128528"/>
            <a:ext cx="4363278" cy="436327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t>Unidad III: </a:t>
            </a:r>
            <a:r>
              <a:rPr lang="es-ES" sz="2400" dirty="0"/>
              <a:t>ESTACIONALIDAD</a:t>
            </a:r>
            <a:endParaRPr lang="es-ES" sz="4400" dirty="0"/>
          </a:p>
        </p:txBody>
      </p:sp>
      <p:sp>
        <p:nvSpPr>
          <p:cNvPr id="6" name="Flecha: pentágono 5">
            <a:extLst>
              <a:ext uri="{FF2B5EF4-FFF2-40B4-BE49-F238E27FC236}">
                <a16:creationId xmlns:a16="http://schemas.microsoft.com/office/drawing/2014/main" id="{E27E20EC-AE32-B0EA-D339-C947D8AC0E0B}"/>
              </a:ext>
            </a:extLst>
          </p:cNvPr>
          <p:cNvSpPr/>
          <p:nvPr/>
        </p:nvSpPr>
        <p:spPr>
          <a:xfrm>
            <a:off x="0" y="956953"/>
            <a:ext cx="6241002" cy="1171575"/>
          </a:xfrm>
          <a:prstGeom prst="homePlat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PRÓXIMA CLASE</a:t>
            </a:r>
          </a:p>
        </p:txBody>
      </p:sp>
    </p:spTree>
    <p:extLst>
      <p:ext uri="{BB962C8B-B14F-4D97-AF65-F5344CB8AC3E}">
        <p14:creationId xmlns:p14="http://schemas.microsoft.com/office/powerpoint/2010/main" val="385686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Números digital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3" name="Subtítulo 2">
            <a:extLst>
              <a:ext uri="{FF2B5EF4-FFF2-40B4-BE49-F238E27FC236}">
                <a16:creationId xmlns:a16="http://schemas.microsoft.com/office/drawing/2014/main" id="{A9CB511D-EA45-4336-847C-1252667143B5}"/>
              </a:ext>
            </a:extLst>
          </p:cNvPr>
          <p:cNvSpPr>
            <a:spLocks noGrp="1"/>
          </p:cNvSpPr>
          <p:nvPr>
            <p:ph type="subTitle" idx="1"/>
          </p:nvPr>
        </p:nvSpPr>
        <p:spPr>
          <a:xfrm>
            <a:off x="8305153" y="3429000"/>
            <a:ext cx="3081576" cy="2629006"/>
          </a:xfrm>
        </p:spPr>
        <p:txBody>
          <a:bodyPr rtlCol="0">
            <a:normAutofit/>
          </a:bodyPr>
          <a:lstStyle/>
          <a:p>
            <a:pPr rtl="0">
              <a:spcAft>
                <a:spcPts val="0"/>
              </a:spcAft>
            </a:pPr>
            <a:r>
              <a:rPr lang="es-ES" b="1" dirty="0">
                <a:solidFill>
                  <a:srgbClr val="EBEBEB"/>
                </a:solidFill>
                <a:latin typeface="Calibri" panose="020F0502020204030204" pitchFamily="34" charset="0"/>
                <a:cs typeface="Calibri" panose="020F0502020204030204" pitchFamily="34" charset="0"/>
              </a:rPr>
              <a:t>DOCENTE: </a:t>
            </a:r>
          </a:p>
          <a:p>
            <a:pPr rtl="0">
              <a:spcAft>
                <a:spcPts val="0"/>
              </a:spcAft>
            </a:pPr>
            <a:r>
              <a:rPr lang="es-ES" cap="none" dirty="0" err="1">
                <a:solidFill>
                  <a:srgbClr val="EBEBEB"/>
                </a:solidFill>
                <a:latin typeface="Calibri" panose="020F0502020204030204" pitchFamily="34" charset="0"/>
                <a:cs typeface="Calibri" panose="020F0502020204030204" pitchFamily="34" charset="0"/>
              </a:rPr>
              <a:t>Mag</a:t>
            </a:r>
            <a:r>
              <a:rPr lang="es-ES" cap="none" dirty="0">
                <a:solidFill>
                  <a:srgbClr val="EBEBEB"/>
                </a:solidFill>
                <a:latin typeface="Calibri" panose="020F0502020204030204" pitchFamily="34" charset="0"/>
                <a:cs typeface="Calibri" panose="020F0502020204030204" pitchFamily="34" charset="0"/>
              </a:rPr>
              <a:t>. Paulette N. Reyes Baeza</a:t>
            </a:r>
          </a:p>
          <a:p>
            <a:pPr rtl="0">
              <a:spcAft>
                <a:spcPts val="0"/>
              </a:spcAft>
            </a:pPr>
            <a:endParaRPr lang="es-ES" b="1" cap="none" dirty="0">
              <a:solidFill>
                <a:srgbClr val="EBEBEB"/>
              </a:solidFill>
              <a:latin typeface="Calibri" panose="020F0502020204030204" pitchFamily="34" charset="0"/>
              <a:cs typeface="Calibri" panose="020F0502020204030204" pitchFamily="34" charset="0"/>
            </a:endParaRPr>
          </a:p>
          <a:p>
            <a:pPr rtl="0">
              <a:spcAft>
                <a:spcPts val="0"/>
              </a:spcAft>
            </a:pPr>
            <a:r>
              <a:rPr lang="es-ES" b="1" cap="none" dirty="0">
                <a:solidFill>
                  <a:srgbClr val="EBEBEB"/>
                </a:solidFill>
                <a:latin typeface="Calibri" panose="020F0502020204030204" pitchFamily="34" charset="0"/>
                <a:cs typeface="Calibri" panose="020F0502020204030204" pitchFamily="34" charset="0"/>
              </a:rPr>
              <a:t>CONTACTO:</a:t>
            </a:r>
          </a:p>
          <a:p>
            <a:pPr rtl="0">
              <a:spcAft>
                <a:spcPts val="0"/>
              </a:spcAft>
            </a:pPr>
            <a:r>
              <a:rPr lang="es-ES" cap="none" dirty="0">
                <a:solidFill>
                  <a:schemeClr val="bg2"/>
                </a:solidFill>
                <a:latin typeface="Calibri" panose="020F0502020204030204" pitchFamily="34" charset="0"/>
                <a:cs typeface="Calibri" panose="020F0502020204030204" pitchFamily="34" charset="0"/>
              </a:rPr>
              <a:t>preyesb@docente.uss.cl</a:t>
            </a:r>
          </a:p>
          <a:p>
            <a:pPr rtl="0"/>
            <a:endParaRPr lang="es-ES" dirty="0">
              <a:solidFill>
                <a:schemeClr val="bg2"/>
              </a:solidFill>
            </a:endParaRPr>
          </a:p>
        </p:txBody>
      </p:sp>
      <p:pic>
        <p:nvPicPr>
          <p:cNvPr id="2050" name="Picture 2" descr="Toma tu Foto || USS">
            <a:extLst>
              <a:ext uri="{FF2B5EF4-FFF2-40B4-BE49-F238E27FC236}">
                <a16:creationId xmlns:a16="http://schemas.microsoft.com/office/drawing/2014/main" id="{D53E6E09-3520-6E44-CC34-8A82BDD3A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3142" y="799994"/>
            <a:ext cx="2525598" cy="207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537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dirty="0"/>
              <a:t>PROCESOS ESTOCÁSTICOS</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rcRect/>
          <a:stretch/>
        </p:blipFill>
        <p:spPr>
          <a:xfrm>
            <a:off x="581025" y="2231480"/>
            <a:ext cx="5422900" cy="3625353"/>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2"/>
          </p:nvPr>
        </p:nvSpPr>
        <p:spPr>
          <a:xfrm>
            <a:off x="6576290" y="2471128"/>
            <a:ext cx="4778347" cy="3385705"/>
          </a:xfrm>
        </p:spPr>
        <p:txBody>
          <a:bodyPr>
            <a:normAutofit/>
          </a:bodyPr>
          <a:lstStyle/>
          <a:p>
            <a:pPr marL="0" indent="0" algn="ctr">
              <a:buNone/>
            </a:pPr>
            <a:r>
              <a:rPr lang="es-ES" sz="2400" i="1" dirty="0"/>
              <a:t>“Un proceso estocástico es una colección de variables aleatorias indexadas por el tiempo u otro conjunto de índices que describe la evolución de un sistema o fenómeno a lo largo del tiempo de una manera probabilística.”</a:t>
            </a:r>
          </a:p>
        </p:txBody>
      </p:sp>
      <p:grpSp>
        <p:nvGrpSpPr>
          <p:cNvPr id="3" name="Grupo 2">
            <a:extLst>
              <a:ext uri="{FF2B5EF4-FFF2-40B4-BE49-F238E27FC236}">
                <a16:creationId xmlns:a16="http://schemas.microsoft.com/office/drawing/2014/main" id="{C51D7F66-8422-454E-0925-EA811DF6B6D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EAD0D149-900D-DCDB-DAC7-C0CB54EC0CEE}"/>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42C0EAB-34F9-82C2-FB74-95F097B4775B}"/>
                </a:ext>
              </a:extLst>
            </p:cNvPr>
            <p:cNvSpPr/>
            <p:nvPr/>
          </p:nvSpPr>
          <p:spPr>
            <a:xfrm>
              <a:off x="10761784" y="853219"/>
              <a:ext cx="787437" cy="763724"/>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9760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FD180-3076-1B2F-147B-2962C9A48349}"/>
              </a:ext>
            </a:extLst>
          </p:cNvPr>
          <p:cNvSpPr>
            <a:spLocks noGrp="1"/>
          </p:cNvSpPr>
          <p:nvPr>
            <p:ph type="title"/>
          </p:nvPr>
        </p:nvSpPr>
        <p:spPr/>
        <p:txBody>
          <a:bodyPr/>
          <a:lstStyle/>
          <a:p>
            <a:r>
              <a:rPr lang="es-ES" dirty="0"/>
              <a:t>PROCESOS ESTOCÁSTICOS</a:t>
            </a:r>
          </a:p>
        </p:txBody>
      </p:sp>
      <p:grpSp>
        <p:nvGrpSpPr>
          <p:cNvPr id="4" name="Grupo 3">
            <a:extLst>
              <a:ext uri="{FF2B5EF4-FFF2-40B4-BE49-F238E27FC236}">
                <a16:creationId xmlns:a16="http://schemas.microsoft.com/office/drawing/2014/main" id="{A9BDB628-C6D0-B5B8-A0E6-388F05D6B30D}"/>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87A0C94D-BA9D-E507-7D6C-317B373683C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8A0572A6-EB75-0419-551D-94C646418747}"/>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2" name="CuadroTexto 5">
            <a:extLst>
              <a:ext uri="{FF2B5EF4-FFF2-40B4-BE49-F238E27FC236}">
                <a16:creationId xmlns:a16="http://schemas.microsoft.com/office/drawing/2014/main" id="{D8C0E7D3-407C-3D76-8337-94BB245C7064}"/>
              </a:ext>
            </a:extLst>
          </p:cNvPr>
          <p:cNvGraphicFramePr/>
          <p:nvPr>
            <p:extLst>
              <p:ext uri="{D42A27DB-BD31-4B8C-83A1-F6EECF244321}">
                <p14:modId xmlns:p14="http://schemas.microsoft.com/office/powerpoint/2010/main" val="2217624834"/>
              </p:ext>
            </p:extLst>
          </p:nvPr>
        </p:nvGraphicFramePr>
        <p:xfrm>
          <a:off x="581192" y="2148646"/>
          <a:ext cx="11292840" cy="42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212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FD180-3076-1B2F-147B-2962C9A48349}"/>
              </a:ext>
            </a:extLst>
          </p:cNvPr>
          <p:cNvSpPr>
            <a:spLocks noGrp="1"/>
          </p:cNvSpPr>
          <p:nvPr>
            <p:ph type="title"/>
          </p:nvPr>
        </p:nvSpPr>
        <p:spPr/>
        <p:txBody>
          <a:bodyPr/>
          <a:lstStyle/>
          <a:p>
            <a:r>
              <a:rPr lang="es-ES" dirty="0"/>
              <a:t>PROCESOS ESTOCÁSTICOS</a:t>
            </a:r>
          </a:p>
        </p:txBody>
      </p:sp>
      <p:grpSp>
        <p:nvGrpSpPr>
          <p:cNvPr id="4" name="Grupo 3">
            <a:extLst>
              <a:ext uri="{FF2B5EF4-FFF2-40B4-BE49-F238E27FC236}">
                <a16:creationId xmlns:a16="http://schemas.microsoft.com/office/drawing/2014/main" id="{A9BDB628-C6D0-B5B8-A0E6-388F05D6B30D}"/>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87A0C94D-BA9D-E507-7D6C-317B373683C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8A0572A6-EB75-0419-551D-94C646418747}"/>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9" name="Marcador de contenido 2">
            <a:extLst>
              <a:ext uri="{FF2B5EF4-FFF2-40B4-BE49-F238E27FC236}">
                <a16:creationId xmlns:a16="http://schemas.microsoft.com/office/drawing/2014/main" id="{355446EB-ADC0-91AB-FC88-078F86D1AA26}"/>
              </a:ext>
            </a:extLst>
          </p:cNvPr>
          <p:cNvGraphicFramePr>
            <a:graphicFrameLocks noGrp="1"/>
          </p:cNvGraphicFramePr>
          <p:nvPr>
            <p:ph idx="1"/>
          </p:nvPr>
        </p:nvGraphicFramePr>
        <p:xfrm>
          <a:off x="422031" y="2181224"/>
          <a:ext cx="11424976" cy="44205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5325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PROCESOS ESTOCÁSTICOS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D4C8218-555A-7B9D-9AD4-7520B4CE763E}"/>
                  </a:ext>
                </a:extLst>
              </p:cNvPr>
              <p:cNvSpPr>
                <a:spLocks noGrp="1"/>
              </p:cNvSpPr>
              <p:nvPr>
                <p:ph idx="1"/>
              </p:nvPr>
            </p:nvSpPr>
            <p:spPr/>
            <p:txBody>
              <a:bodyPr>
                <a:normAutofit/>
              </a:bodyPr>
              <a:lstStyle/>
              <a:p>
                <a:pPr marL="0" indent="0">
                  <a:buNone/>
                </a:pPr>
                <a:r>
                  <a:rPr lang="es-ES" sz="2000" dirty="0">
                    <a:solidFill>
                      <a:schemeClr val="tx1"/>
                    </a:solidFill>
                  </a:rPr>
                  <a:t>Un proceso estocástico puede representarse como:</a:t>
                </a:r>
              </a:p>
              <a:p>
                <a:pPr marL="0" indent="0">
                  <a:buNone/>
                </a:pPr>
                <a:endParaRPr lang="es-ES" sz="2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 sz="2800" i="1" smtClean="0">
                              <a:solidFill>
                                <a:schemeClr val="tx1"/>
                              </a:solidFill>
                              <a:latin typeface="Cambria Math" panose="02040503050406030204" pitchFamily="18" charset="0"/>
                            </a:rPr>
                          </m:ctrlPr>
                        </m:sSubPr>
                        <m:e>
                          <m:r>
                            <m:rPr>
                              <m:nor/>
                            </m:rPr>
                            <a:rPr lang="es-CL" sz="2800" dirty="0">
                              <a:solidFill>
                                <a:schemeClr val="tx1"/>
                              </a:solidFill>
                              <a:highlight>
                                <a:srgbClr val="FFFFFF"/>
                              </a:highlight>
                              <a:latin typeface="MJXc-TeX-main-Rw"/>
                              <a:ea typeface="Calibri" panose="020F0502020204030204" pitchFamily="34" charset="0"/>
                              <a:cs typeface="Helvetica" panose="020B0604020202020204" pitchFamily="34" charset="0"/>
                            </a:rPr>
                            <m:t>{</m:t>
                          </m:r>
                          <m:sSub>
                            <m:sSubPr>
                              <m:ctrlPr>
                                <a:rPr lang="es-ES" sz="2800" i="1">
                                  <a:solidFill>
                                    <a:schemeClr val="tx1"/>
                                  </a:solidFill>
                                  <a:latin typeface="Cambria Math" panose="02040503050406030204" pitchFamily="18" charset="0"/>
                                  <a:ea typeface="Calibri" panose="020F0502020204030204" pitchFamily="34" charset="0"/>
                                </a:rPr>
                              </m:ctrlPr>
                            </m:sSubPr>
                            <m:e>
                              <m:r>
                                <a:rPr lang="es-ES" sz="2800" i="1">
                                  <a:solidFill>
                                    <a:schemeClr val="tx1"/>
                                  </a:solidFill>
                                  <a:latin typeface="Cambria Math" panose="02040503050406030204" pitchFamily="18" charset="0"/>
                                  <a:ea typeface="Calibri" panose="020F0502020204030204" pitchFamily="34" charset="0"/>
                                </a:rPr>
                                <m:t>𝑥</m:t>
                              </m:r>
                            </m:e>
                            <m:sub>
                              <m:r>
                                <a:rPr lang="es-CL" sz="2800" i="1">
                                  <a:solidFill>
                                    <a:schemeClr val="tx1"/>
                                  </a:solidFill>
                                  <a:latin typeface="Cambria Math" panose="02040503050406030204" pitchFamily="18" charset="0"/>
                                  <a:ea typeface="Calibri" panose="020F0502020204030204" pitchFamily="34" charset="0"/>
                                </a:rPr>
                                <m:t>𝑡</m:t>
                              </m:r>
                            </m:sub>
                          </m:sSub>
                          <m:r>
                            <m:rPr>
                              <m:nor/>
                            </m:rPr>
                            <a:rPr lang="es-CL" sz="2800" dirty="0">
                              <a:solidFill>
                                <a:schemeClr val="tx1"/>
                              </a:solidFill>
                              <a:highlight>
                                <a:srgbClr val="FFFFFF"/>
                              </a:highlight>
                              <a:latin typeface="MJXc-TeX-main-Rw"/>
                              <a:ea typeface="Calibri" panose="020F0502020204030204" pitchFamily="34" charset="0"/>
                              <a:cs typeface="Helvetica" panose="020B0604020202020204" pitchFamily="34" charset="0"/>
                            </a:rPr>
                            <m:t>} </m:t>
                          </m:r>
                        </m:e>
                        <m:sub>
                          <m:r>
                            <a:rPr lang="es-ES" sz="2800" i="1">
                              <a:solidFill>
                                <a:schemeClr val="tx1"/>
                              </a:solidFill>
                              <a:latin typeface="Cambria Math" panose="02040503050406030204" pitchFamily="18" charset="0"/>
                            </a:rPr>
                            <m:t>𝑡</m:t>
                          </m:r>
                          <m:r>
                            <a:rPr lang="es-ES" sz="2800" i="1">
                              <a:solidFill>
                                <a:schemeClr val="tx1"/>
                              </a:solidFill>
                              <a:latin typeface="Cambria Math" panose="02040503050406030204" pitchFamily="18" charset="0"/>
                            </a:rPr>
                            <m:t>≥0 </m:t>
                          </m:r>
                        </m:sub>
                      </m:sSub>
                    </m:oMath>
                  </m:oMathPara>
                </a14:m>
                <a:endParaRPr lang="es-ES" sz="2000" dirty="0">
                  <a:solidFill>
                    <a:schemeClr val="tx1"/>
                  </a:solidFill>
                </a:endParaRPr>
              </a:p>
              <a:p>
                <a:pPr marL="0" indent="0">
                  <a:buNone/>
                </a:pPr>
                <a:endParaRPr lang="es-ES" sz="2000" dirty="0">
                  <a:solidFill>
                    <a:schemeClr val="tx1"/>
                  </a:solidFill>
                </a:endParaRPr>
              </a:p>
              <a:p>
                <a:pPr marL="0" indent="0">
                  <a:buNone/>
                </a:pPr>
                <a:r>
                  <a:rPr lang="es-ES" sz="2000" dirty="0">
                    <a:solidFill>
                      <a:schemeClr val="tx1"/>
                    </a:solidFill>
                  </a:rPr>
                  <a:t>Donde:</a:t>
                </a:r>
              </a:p>
              <a:p>
                <a:pPr marL="0" indent="0">
                  <a:buNone/>
                </a:pPr>
                <a:r>
                  <a:rPr lang="es-ES" sz="2000" dirty="0">
                    <a:solidFill>
                      <a:schemeClr val="tx1"/>
                    </a:solidFill>
                  </a:rPr>
                  <a:t>𝑥 es la variable aleatoria que representa el proceso estocástico.</a:t>
                </a:r>
              </a:p>
              <a:p>
                <a:pPr marL="0" indent="0">
                  <a:buNone/>
                </a:pPr>
                <a:r>
                  <a:rPr lang="es-ES" sz="2000" dirty="0">
                    <a:solidFill>
                      <a:schemeClr val="tx1"/>
                    </a:solidFill>
                  </a:rPr>
                  <a:t>𝑡 es el tiempo o el índice que indica el momento en el que se observa el proceso.</a:t>
                </a:r>
              </a:p>
            </p:txBody>
          </p:sp>
        </mc:Choice>
        <mc:Fallback xmlns="">
          <p:sp>
            <p:nvSpPr>
              <p:cNvPr id="3" name="Marcador de contenido 2">
                <a:extLst>
                  <a:ext uri="{FF2B5EF4-FFF2-40B4-BE49-F238E27FC236}">
                    <a16:creationId xmlns:a16="http://schemas.microsoft.com/office/drawing/2014/main" id="{3D4C8218-555A-7B9D-9AD4-7520B4CE763E}"/>
                  </a:ext>
                </a:extLst>
              </p:cNvPr>
              <p:cNvSpPr>
                <a:spLocks noGrp="1" noRot="1" noChangeAspect="1" noMove="1" noResize="1" noEditPoints="1" noAdjustHandles="1" noChangeArrowheads="1" noChangeShapeType="1" noTextEdit="1"/>
              </p:cNvSpPr>
              <p:nvPr>
                <p:ph idx="1"/>
              </p:nvPr>
            </p:nvSpPr>
            <p:spPr>
              <a:blipFill>
                <a:blip r:embed="rId2"/>
                <a:stretch>
                  <a:fillRect l="-552"/>
                </a:stretch>
              </a:blipFill>
            </p:spPr>
            <p:txBody>
              <a:bodyPr/>
              <a:lstStyle/>
              <a:p>
                <a:r>
                  <a:rPr lang="es-ES">
                    <a:noFill/>
                  </a:rPr>
                  <a:t> </a:t>
                </a:r>
              </a:p>
            </p:txBody>
          </p:sp>
        </mc:Fallback>
      </mc:AlternateContent>
      <p:grpSp>
        <p:nvGrpSpPr>
          <p:cNvPr id="4" name="Grupo 3">
            <a:extLst>
              <a:ext uri="{FF2B5EF4-FFF2-40B4-BE49-F238E27FC236}">
                <a16:creationId xmlns:a16="http://schemas.microsoft.com/office/drawing/2014/main" id="{BFDDC5D2-A17D-1DF8-DF3A-55D749DE3CB4}"/>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2CBA79B1-3BAF-8E3A-6171-D8222C4591DE}"/>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F1F74642-3C32-33EC-D102-631A248EC3B0}"/>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04817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ersonalizado">
  <a:themeElements>
    <a:clrScheme name="Personalizado 1">
      <a:dk1>
        <a:sysClr val="windowText" lastClr="000000"/>
      </a:dk1>
      <a:lt1>
        <a:sysClr val="window" lastClr="FFFFFF"/>
      </a:lt1>
      <a:dk2>
        <a:srgbClr val="0E2841"/>
      </a:dk2>
      <a:lt2>
        <a:srgbClr val="E8E8E8"/>
      </a:lt2>
      <a:accent1>
        <a:srgbClr val="156082"/>
      </a:accent1>
      <a:accent2>
        <a:srgbClr val="A02B93"/>
      </a:accent2>
      <a:accent3>
        <a:srgbClr val="4EA72E"/>
      </a:accent3>
      <a:accent4>
        <a:srgbClr val="0F9ED5"/>
      </a:accent4>
      <a:accent5>
        <a:srgbClr val="E97132"/>
      </a:accent5>
      <a:accent6>
        <a:srgbClr val="196B24"/>
      </a:accent6>
      <a:hlink>
        <a:srgbClr val="467886"/>
      </a:hlink>
      <a:folHlink>
        <a:srgbClr val="96607D"/>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9_TF56390039_Win32" id="{FCB14B3E-2B92-48B8-A334-05E7A8EE34E1}" vid="{B6EC9E21-8C82-4EB1-BBE7-A370F785D0C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{DEE0B470-832C-4E26-8722-1B1A75943F86}tf56390039_win32</Template>
  <TotalTime>8534</TotalTime>
  <Words>3641</Words>
  <Application>Microsoft Office PowerPoint</Application>
  <PresentationFormat>Panorámica</PresentationFormat>
  <Paragraphs>274</Paragraphs>
  <Slides>51</Slides>
  <Notes>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51</vt:i4>
      </vt:variant>
    </vt:vector>
  </HeadingPairs>
  <TitlesOfParts>
    <vt:vector size="61" baseType="lpstr">
      <vt:lpstr>Arial</vt:lpstr>
      <vt:lpstr>Calibri</vt:lpstr>
      <vt:lpstr>Cambria Math</vt:lpstr>
      <vt:lpstr>Gill Sans MT</vt:lpstr>
      <vt:lpstr>MJXc-TeX-main-Rw</vt:lpstr>
      <vt:lpstr>Söhne</vt:lpstr>
      <vt:lpstr>Times New Roman</vt:lpstr>
      <vt:lpstr>Wingdings</vt:lpstr>
      <vt:lpstr>Wingdings 2</vt:lpstr>
      <vt:lpstr>Personalizado</vt:lpstr>
      <vt:lpstr>Series de tiempo aplicadas</vt:lpstr>
      <vt:lpstr>RUTA DE APRENDIZAJE</vt:lpstr>
      <vt:lpstr>Presentación de PowerPoint</vt:lpstr>
      <vt:lpstr>CONTENIDOS</vt:lpstr>
      <vt:lpstr>MODELOS ESTOCÁSTICOS</vt:lpstr>
      <vt:lpstr>PROCESOS ESTOCÁSTICOS</vt:lpstr>
      <vt:lpstr>PROCESOS ESTOCÁSTICOS</vt:lpstr>
      <vt:lpstr>PROCESOS ESTOCÁSTICOS</vt:lpstr>
      <vt:lpstr>PROCESOS ESTOCÁSTICOS</vt:lpstr>
      <vt:lpstr>PROCESOS ESTOCÁSTICOS</vt:lpstr>
      <vt:lpstr>PROCESOS ESTOCÁSTICOS</vt:lpstr>
      <vt:lpstr>PROCESOS ESTOCÁSTICOS</vt:lpstr>
      <vt:lpstr>ESTACIONARIEDAD EN PROCESOS ESTOCÁSTICOS</vt:lpstr>
      <vt:lpstr>ESTACIONARIEDAD EN PROCESOS ESTOCÁSTICOS</vt:lpstr>
      <vt:lpstr>ESTACIONARIEDAD EN PROCESOS ESTOCÁSTICOS</vt:lpstr>
      <vt:lpstr>ESTACIONARIEDAD EN PROCESOS ESTOCÁSTICOS</vt:lpstr>
      <vt:lpstr>ESTACIONARIEDAD EN PROCESOS ESTOCÁSTICOS</vt:lpstr>
      <vt:lpstr>ESTACIONARIEDAD EN PROCESOS ESTOCÁSTICOS</vt:lpstr>
      <vt:lpstr>ESTACIONARIEDAD EN PROCESOS ESTOCÁSTICOS</vt:lpstr>
      <vt:lpstr>ESTACIONARIEDAD EN PROCESOS ESTOCÁSTICOS</vt:lpstr>
      <vt:lpstr>Presentación de PowerPoint</vt:lpstr>
      <vt:lpstr>MODELOS ESTOCÁSTICOS</vt:lpstr>
      <vt:lpstr>MODELOS ESTOCÁSTICOS</vt:lpstr>
      <vt:lpstr>MODELOS ESTOCÁSTICOS</vt:lpstr>
      <vt:lpstr>MODELOS ESTOCÁSTICOS</vt:lpstr>
      <vt:lpstr>MODELOS ESTOCÁSTICOS</vt:lpstr>
      <vt:lpstr>1. MODELO AUTOREGRESIVO (AR)</vt:lpstr>
      <vt:lpstr>1. MODELO AUTOREGRESIVO (AR)</vt:lpstr>
      <vt:lpstr>1. MODELO AUTOREGRESIVO (AR)</vt:lpstr>
      <vt:lpstr>1. MODELO AUTOREGRESIVO (AR)</vt:lpstr>
      <vt:lpstr>1. MODELO AUTOREGRESIVO (AR)</vt:lpstr>
      <vt:lpstr>1. MODELO AUTOREGRESIVO (AR)</vt:lpstr>
      <vt:lpstr>1. MODELO AUTOREGRESIVO (AR)</vt:lpstr>
      <vt:lpstr>2. MODELO DE MEDIA MÓVIL (MA)</vt:lpstr>
      <vt:lpstr>2. MODELO DE MEDIA MÓVIL (MA)</vt:lpstr>
      <vt:lpstr>2. MODELO DE MEDIA MÓVIL (MA)</vt:lpstr>
      <vt:lpstr>2. MODELO DE MEDIA MÓVIL (MA)</vt:lpstr>
      <vt:lpstr>2. MODELO DE MEDIA MÓVIL (MA)</vt:lpstr>
      <vt:lpstr>2. MODELO DE MEDIA MÓVIL (MA)</vt:lpstr>
      <vt:lpstr>3. MODELO ARMA</vt:lpstr>
      <vt:lpstr>3. MODELO ARMA</vt:lpstr>
      <vt:lpstr>3. MODELO ARMA</vt:lpstr>
      <vt:lpstr>4. MODELO ARiMA</vt:lpstr>
      <vt:lpstr>4. MODELO ARiMA</vt:lpstr>
      <vt:lpstr>4. MODELO ARiMA</vt:lpstr>
      <vt:lpstr>4. MODELO ARIMA</vt:lpstr>
      <vt:lpstr>4. MODELO ARIMA</vt:lpstr>
      <vt:lpstr>4. MODELO ARIMA</vt:lpstr>
      <vt:lpstr>4. MODELO ARIMA</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Series de tiempo aplicadas</dc:title>
  <dc:creator>PAULETTE NATALIE REYES BAEZA</dc:creator>
  <cp:lastModifiedBy>PAULETTE NATALIE REYES BAEZA</cp:lastModifiedBy>
  <cp:revision>8</cp:revision>
  <dcterms:created xsi:type="dcterms:W3CDTF">2024-04-27T08:30:48Z</dcterms:created>
  <dcterms:modified xsi:type="dcterms:W3CDTF">2024-12-20T18:18:18Z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f4e9a4a-eb20-4aad-9a64-8872817c1a6f_Enabled">
    <vt:lpwstr>true</vt:lpwstr>
  </property>
  <property fmtid="{D5CDD505-2E9C-101B-9397-08002B2CF9AE}" pid="3" name="MSIP_Label_9f4e9a4a-eb20-4aad-9a64-8872817c1a6f_SetDate">
    <vt:lpwstr>2024-11-07T23:26:50Z</vt:lpwstr>
  </property>
  <property fmtid="{D5CDD505-2E9C-101B-9397-08002B2CF9AE}" pid="4" name="MSIP_Label_9f4e9a4a-eb20-4aad-9a64-8872817c1a6f_Method">
    <vt:lpwstr>Standard</vt:lpwstr>
  </property>
  <property fmtid="{D5CDD505-2E9C-101B-9397-08002B2CF9AE}" pid="5" name="MSIP_Label_9f4e9a4a-eb20-4aad-9a64-8872817c1a6f_Name">
    <vt:lpwstr>defa4170-0d19-0005-0004-bc88714345d2</vt:lpwstr>
  </property>
  <property fmtid="{D5CDD505-2E9C-101B-9397-08002B2CF9AE}" pid="6" name="MSIP_Label_9f4e9a4a-eb20-4aad-9a64-8872817c1a6f_SiteId">
    <vt:lpwstr>7a599002-001c-432c-846e-1ddca9f6b299</vt:lpwstr>
  </property>
  <property fmtid="{D5CDD505-2E9C-101B-9397-08002B2CF9AE}" pid="7" name="MSIP_Label_9f4e9a4a-eb20-4aad-9a64-8872817c1a6f_ActionId">
    <vt:lpwstr>66c0f441-aaa9-4b8b-8c6d-a14aaa7bbc0e</vt:lpwstr>
  </property>
  <property fmtid="{D5CDD505-2E9C-101B-9397-08002B2CF9AE}" pid="8" name="MSIP_Label_9f4e9a4a-eb20-4aad-9a64-8872817c1a6f_ContentBits">
    <vt:lpwstr>0</vt:lpwstr>
  </property>
</Properties>
</file>